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28"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000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800" b="0" i="0">
                <a:solidFill>
                  <a:srgbClr val="001F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0000"/>
                </a:solidFill>
                <a:latin typeface="Trebuchet MS"/>
                <a:cs typeface="Trebuchet MS"/>
              </a:defRPr>
            </a:lvl1pPr>
          </a:lstStyle>
          <a:p>
            <a:endParaRPr/>
          </a:p>
        </p:txBody>
      </p:sp>
      <p:sp>
        <p:nvSpPr>
          <p:cNvPr id="3" name="Holder 3"/>
          <p:cNvSpPr>
            <a:spLocks noGrp="1"/>
          </p:cNvSpPr>
          <p:nvPr>
            <p:ph sz="half" idx="2"/>
          </p:nvPr>
        </p:nvSpPr>
        <p:spPr>
          <a:xfrm>
            <a:off x="535940" y="1349629"/>
            <a:ext cx="3499485" cy="4416425"/>
          </a:xfrm>
          <a:prstGeom prst="rect">
            <a:avLst/>
          </a:prstGeom>
        </p:spPr>
        <p:txBody>
          <a:bodyPr wrap="square" lIns="0" tIns="0" rIns="0" bIns="0">
            <a:spAutoFit/>
          </a:bodyPr>
          <a:lstStyle>
            <a:lvl1pPr>
              <a:defRPr sz="2400" b="0" i="0">
                <a:solidFill>
                  <a:srgbClr val="001F5F"/>
                </a:solidFill>
                <a:latin typeface="Arial"/>
                <a:cs typeface="Arial"/>
              </a:defRPr>
            </a:lvl1pPr>
          </a:lstStyle>
          <a:p>
            <a:endParaRPr/>
          </a:p>
        </p:txBody>
      </p:sp>
      <p:sp>
        <p:nvSpPr>
          <p:cNvPr id="4" name="Holder 4"/>
          <p:cNvSpPr>
            <a:spLocks noGrp="1"/>
          </p:cNvSpPr>
          <p:nvPr>
            <p:ph sz="half" idx="3"/>
          </p:nvPr>
        </p:nvSpPr>
        <p:spPr>
          <a:xfrm>
            <a:off x="5032375" y="1339570"/>
            <a:ext cx="2896234" cy="4782185"/>
          </a:xfrm>
          <a:prstGeom prst="rect">
            <a:avLst/>
          </a:prstGeom>
        </p:spPr>
        <p:txBody>
          <a:bodyPr wrap="square" lIns="0" tIns="0" rIns="0" bIns="0">
            <a:spAutoFit/>
          </a:bodyPr>
          <a:lstStyle>
            <a:lvl1pPr>
              <a:defRPr sz="2600" b="0" i="0">
                <a:solidFill>
                  <a:srgbClr val="001F5F"/>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000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80232" y="179019"/>
            <a:ext cx="3383534" cy="574675"/>
          </a:xfrm>
          <a:prstGeom prst="rect">
            <a:avLst/>
          </a:prstGeom>
        </p:spPr>
        <p:txBody>
          <a:bodyPr wrap="square" lIns="0" tIns="0" rIns="0" bIns="0">
            <a:spAutoFit/>
          </a:bodyPr>
          <a:lstStyle>
            <a:lvl1pPr>
              <a:defRPr sz="3600" b="1" i="0">
                <a:solidFill>
                  <a:srgbClr val="FF0000"/>
                </a:solidFill>
                <a:latin typeface="Trebuchet MS"/>
                <a:cs typeface="Trebuchet MS"/>
              </a:defRPr>
            </a:lvl1pPr>
          </a:lstStyle>
          <a:p>
            <a:endParaRPr/>
          </a:p>
        </p:txBody>
      </p:sp>
      <p:sp>
        <p:nvSpPr>
          <p:cNvPr id="3" name="Holder 3"/>
          <p:cNvSpPr>
            <a:spLocks noGrp="1"/>
          </p:cNvSpPr>
          <p:nvPr>
            <p:ph type="body" idx="1"/>
          </p:nvPr>
        </p:nvSpPr>
        <p:spPr>
          <a:xfrm>
            <a:off x="445134" y="1090929"/>
            <a:ext cx="8253730" cy="1721485"/>
          </a:xfrm>
          <a:prstGeom prst="rect">
            <a:avLst/>
          </a:prstGeom>
        </p:spPr>
        <p:txBody>
          <a:bodyPr wrap="square" lIns="0" tIns="0" rIns="0" bIns="0">
            <a:spAutoFit/>
          </a:bodyPr>
          <a:lstStyle>
            <a:lvl1pPr>
              <a:defRPr sz="2800" b="0" i="0">
                <a:solidFill>
                  <a:srgbClr val="001F5F"/>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12/6/2019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5.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4.xml"/><Relationship Id="rId5" Type="http://schemas.openxmlformats.org/officeDocument/2006/relationships/image" Target="../media/image51.jpg"/><Relationship Id="rId4" Type="http://schemas.openxmlformats.org/officeDocument/2006/relationships/image" Target="../media/image50.jpg"/></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4.xml"/><Relationship Id="rId5" Type="http://schemas.openxmlformats.org/officeDocument/2006/relationships/image" Target="../media/image55.jpg"/><Relationship Id="rId4" Type="http://schemas.openxmlformats.org/officeDocument/2006/relationships/image" Target="../media/image54.jpg"/></Relationships>
</file>

<file path=ppt/slides/_rels/slide3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xml"/><Relationship Id="rId5" Type="http://schemas.openxmlformats.org/officeDocument/2006/relationships/image" Target="../media/image59.jpg"/><Relationship Id="rId4" Type="http://schemas.openxmlformats.org/officeDocument/2006/relationships/image" Target="../media/image5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4.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4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5.xml"/><Relationship Id="rId5" Type="http://schemas.openxmlformats.org/officeDocument/2006/relationships/image" Target="../media/image68.jpg"/><Relationship Id="rId4" Type="http://schemas.openxmlformats.org/officeDocument/2006/relationships/image" Target="../media/image67.jpg"/></Relationships>
</file>

<file path=ppt/slides/_rels/slide4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4.xml"/><Relationship Id="rId4" Type="http://schemas.openxmlformats.org/officeDocument/2006/relationships/image" Target="../media/image74.jpg"/></Relationships>
</file>

<file path=ppt/slides/_rels/slide4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4.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47.xml.rels><?xml version="1.0" encoding="UTF-8" standalone="yes"?>
<Relationships xmlns="http://schemas.openxmlformats.org/package/2006/relationships"><Relationship Id="rId3" Type="http://schemas.openxmlformats.org/officeDocument/2006/relationships/hyperlink" Target="http://www.youtube.com/watch?v=pAOWjYo-sX4" TargetMode="External"/><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4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5.xml"/><Relationship Id="rId4" Type="http://schemas.openxmlformats.org/officeDocument/2006/relationships/image" Target="../media/image86.jpg"/></Relationships>
</file>

<file path=ppt/slides/_rels/slide4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 Id="rId5" Type="http://schemas.openxmlformats.org/officeDocument/2006/relationships/image" Target="../media/image92.jpg"/><Relationship Id="rId4" Type="http://schemas.openxmlformats.org/officeDocument/2006/relationships/image" Target="../media/image91.jpg"/></Relationships>
</file>

<file path=ppt/slides/_rels/slide5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5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5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jpg"/><Relationship Id="rId4" Type="http://schemas.openxmlformats.org/officeDocument/2006/relationships/image" Target="../media/image104.jpg"/></Relationships>
</file>

<file path=ppt/slides/_rels/slide5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jpg"/></Relationships>
</file>

<file path=ppt/slides/_rels/slide67.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5.xml"/><Relationship Id="rId4" Type="http://schemas.openxmlformats.org/officeDocument/2006/relationships/image" Target="../media/image130.jpg"/></Relationships>
</file>

<file path=ppt/slides/_rels/slide75.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2.xml"/><Relationship Id="rId4" Type="http://schemas.openxmlformats.org/officeDocument/2006/relationships/image" Target="../media/image154.jpg"/></Relationships>
</file>

<file path=ppt/slides/_rels/slide97.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37B1B7-E81A-4148-8937-E5C50962105A}"/>
              </a:ext>
            </a:extLst>
          </p:cNvPr>
          <p:cNvSpPr>
            <a:spLocks noGrp="1"/>
          </p:cNvSpPr>
          <p:nvPr>
            <p:ph type="title"/>
          </p:nvPr>
        </p:nvSpPr>
        <p:spPr>
          <a:xfrm>
            <a:off x="815926" y="1711404"/>
            <a:ext cx="7413674" cy="4431983"/>
          </a:xfrm>
        </p:spPr>
        <p:txBody>
          <a:bodyPr/>
          <a:lstStyle/>
          <a:p>
            <a:r>
              <a:rPr lang="en-US" dirty="0"/>
              <a:t>SYSTEMIC AND PHYSICAL EXAMINATION</a:t>
            </a:r>
            <a:br>
              <a:rPr lang="en-US" dirty="0"/>
            </a:br>
            <a:br>
              <a:rPr lang="en-US" dirty="0"/>
            </a:br>
            <a:br>
              <a:rPr lang="en-US" dirty="0"/>
            </a:br>
            <a:br>
              <a:rPr lang="en-US" dirty="0"/>
            </a:br>
            <a:br>
              <a:rPr lang="en-US" dirty="0"/>
            </a:br>
            <a:r>
              <a:rPr lang="en-US" sz="2400" dirty="0"/>
              <a:t>BUSHRA IMDAD (M.PHILL FELLOW)</a:t>
            </a:r>
            <a:br>
              <a:rPr lang="en-US" sz="2400" dirty="0"/>
            </a:br>
            <a:r>
              <a:rPr lang="en-US" sz="2400" dirty="0"/>
              <a:t>INSTRUCTOR,</a:t>
            </a:r>
            <a:br>
              <a:rPr lang="en-US" sz="2400" dirty="0"/>
            </a:br>
            <a:r>
              <a:rPr lang="en-US" sz="2400" dirty="0"/>
              <a:t>SDCP, DUHS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0"/>
            <a:ext cx="3457575" cy="513715"/>
          </a:xfrm>
          <a:prstGeom prst="rect">
            <a:avLst/>
          </a:prstGeom>
        </p:spPr>
        <p:txBody>
          <a:bodyPr vert="horz" wrap="square" lIns="0" tIns="12700" rIns="0" bIns="0" rtlCol="0">
            <a:spAutoFit/>
          </a:bodyPr>
          <a:lstStyle/>
          <a:p>
            <a:pPr marL="12700">
              <a:lnSpc>
                <a:spcPct val="100000"/>
              </a:lnSpc>
              <a:spcBef>
                <a:spcPts val="100"/>
              </a:spcBef>
            </a:pPr>
            <a:r>
              <a:rPr sz="3200" spc="-195" dirty="0"/>
              <a:t>General</a:t>
            </a:r>
            <a:r>
              <a:rPr sz="3200" spc="-315" dirty="0"/>
              <a:t> </a:t>
            </a:r>
            <a:r>
              <a:rPr sz="3200" spc="-185" dirty="0"/>
              <a:t>Appearance</a:t>
            </a:r>
            <a:endParaRPr sz="3200"/>
          </a:p>
        </p:txBody>
      </p:sp>
      <p:sp>
        <p:nvSpPr>
          <p:cNvPr id="3" name="object 3"/>
          <p:cNvSpPr txBox="1"/>
          <p:nvPr/>
        </p:nvSpPr>
        <p:spPr>
          <a:xfrm>
            <a:off x="231140" y="353923"/>
            <a:ext cx="8525510" cy="6464300"/>
          </a:xfrm>
          <a:prstGeom prst="rect">
            <a:avLst/>
          </a:prstGeom>
        </p:spPr>
        <p:txBody>
          <a:bodyPr vert="horz" wrap="square" lIns="0" tIns="91440" rIns="0" bIns="0" rtlCol="0">
            <a:spAutoFit/>
          </a:bodyPr>
          <a:lstStyle/>
          <a:p>
            <a:pPr marL="622300" indent="-609600">
              <a:lnSpc>
                <a:spcPct val="100000"/>
              </a:lnSpc>
              <a:spcBef>
                <a:spcPts val="720"/>
              </a:spcBef>
              <a:buChar char="•"/>
              <a:tabLst>
                <a:tab pos="621665" algn="l"/>
                <a:tab pos="622300" algn="l"/>
              </a:tabLst>
            </a:pPr>
            <a:r>
              <a:rPr sz="2600" spc="-135" dirty="0">
                <a:solidFill>
                  <a:srgbClr val="001F5F"/>
                </a:solidFill>
                <a:latin typeface="Arial"/>
                <a:cs typeface="Arial"/>
              </a:rPr>
              <a:t>General </a:t>
            </a:r>
            <a:r>
              <a:rPr sz="2600" spc="-90" dirty="0">
                <a:solidFill>
                  <a:srgbClr val="001F5F"/>
                </a:solidFill>
                <a:latin typeface="Arial"/>
                <a:cs typeface="Arial"/>
              </a:rPr>
              <a:t>state </a:t>
            </a:r>
            <a:r>
              <a:rPr sz="2600" spc="-10" dirty="0">
                <a:solidFill>
                  <a:srgbClr val="001F5F"/>
                </a:solidFill>
                <a:latin typeface="Arial"/>
                <a:cs typeface="Arial"/>
              </a:rPr>
              <a:t>of </a:t>
            </a:r>
            <a:r>
              <a:rPr sz="2600" spc="-55" dirty="0">
                <a:solidFill>
                  <a:srgbClr val="001F5F"/>
                </a:solidFill>
                <a:latin typeface="Arial"/>
                <a:cs typeface="Arial"/>
              </a:rPr>
              <a:t>health:</a:t>
            </a:r>
            <a:r>
              <a:rPr sz="2600" spc="-365" dirty="0">
                <a:solidFill>
                  <a:srgbClr val="001F5F"/>
                </a:solidFill>
                <a:latin typeface="Arial"/>
                <a:cs typeface="Arial"/>
              </a:rPr>
              <a:t> </a:t>
            </a:r>
            <a:r>
              <a:rPr sz="2600" spc="-60" dirty="0">
                <a:solidFill>
                  <a:srgbClr val="001F5F"/>
                </a:solidFill>
                <a:latin typeface="Arial"/>
                <a:cs typeface="Arial"/>
              </a:rPr>
              <a:t>Healthy/ill/comfortable/Distressed</a:t>
            </a:r>
            <a:endParaRPr sz="2600">
              <a:latin typeface="Arial"/>
              <a:cs typeface="Arial"/>
            </a:endParaRPr>
          </a:p>
          <a:p>
            <a:pPr marL="622300" indent="-609600">
              <a:lnSpc>
                <a:spcPct val="100000"/>
              </a:lnSpc>
              <a:spcBef>
                <a:spcPts val="625"/>
              </a:spcBef>
              <a:buChar char="•"/>
              <a:tabLst>
                <a:tab pos="621665" algn="l"/>
                <a:tab pos="622300" algn="l"/>
              </a:tabLst>
            </a:pPr>
            <a:r>
              <a:rPr sz="2600" spc="-150" dirty="0">
                <a:solidFill>
                  <a:srgbClr val="001F5F"/>
                </a:solidFill>
                <a:latin typeface="Arial"/>
                <a:cs typeface="Arial"/>
              </a:rPr>
              <a:t>Body </a:t>
            </a:r>
            <a:r>
              <a:rPr sz="2600" spc="-45" dirty="0">
                <a:solidFill>
                  <a:srgbClr val="001F5F"/>
                </a:solidFill>
                <a:latin typeface="Arial"/>
                <a:cs typeface="Arial"/>
              </a:rPr>
              <a:t>Built </a:t>
            </a:r>
            <a:r>
              <a:rPr sz="2600" spc="-120" dirty="0">
                <a:solidFill>
                  <a:srgbClr val="001F5F"/>
                </a:solidFill>
                <a:latin typeface="Arial"/>
                <a:cs typeface="Arial"/>
              </a:rPr>
              <a:t>and </a:t>
            </a:r>
            <a:r>
              <a:rPr sz="2600" spc="-20" dirty="0">
                <a:solidFill>
                  <a:srgbClr val="001F5F"/>
                </a:solidFill>
                <a:latin typeface="Arial"/>
                <a:cs typeface="Arial"/>
              </a:rPr>
              <a:t>Nutritional</a:t>
            </a:r>
            <a:r>
              <a:rPr sz="2600" spc="-275" dirty="0">
                <a:solidFill>
                  <a:srgbClr val="001F5F"/>
                </a:solidFill>
                <a:latin typeface="Arial"/>
                <a:cs typeface="Arial"/>
              </a:rPr>
              <a:t> </a:t>
            </a:r>
            <a:r>
              <a:rPr sz="2600" spc="-105" dirty="0">
                <a:solidFill>
                  <a:srgbClr val="001F5F"/>
                </a:solidFill>
                <a:latin typeface="Arial"/>
                <a:cs typeface="Arial"/>
              </a:rPr>
              <a:t>status</a:t>
            </a:r>
            <a:endParaRPr sz="2600">
              <a:latin typeface="Arial"/>
              <a:cs typeface="Arial"/>
            </a:endParaRPr>
          </a:p>
          <a:p>
            <a:pPr marL="1022985" lvl="1" indent="-609600">
              <a:lnSpc>
                <a:spcPct val="100000"/>
              </a:lnSpc>
              <a:spcBef>
                <a:spcPts val="585"/>
              </a:spcBef>
              <a:buChar char="–"/>
              <a:tabLst>
                <a:tab pos="1022985" algn="l"/>
                <a:tab pos="1023619" algn="l"/>
              </a:tabLst>
            </a:pPr>
            <a:r>
              <a:rPr sz="2400" spc="-90" dirty="0">
                <a:solidFill>
                  <a:srgbClr val="001F5F"/>
                </a:solidFill>
                <a:latin typeface="Arial"/>
                <a:cs typeface="Arial"/>
              </a:rPr>
              <a:t>Height</a:t>
            </a:r>
            <a:endParaRPr sz="2400">
              <a:latin typeface="Arial"/>
              <a:cs typeface="Arial"/>
            </a:endParaRPr>
          </a:p>
          <a:p>
            <a:pPr marL="1022985" lvl="1" indent="-609600">
              <a:lnSpc>
                <a:spcPct val="100000"/>
              </a:lnSpc>
              <a:spcBef>
                <a:spcPts val="575"/>
              </a:spcBef>
              <a:buChar char="–"/>
              <a:tabLst>
                <a:tab pos="1022985" algn="l"/>
                <a:tab pos="1023619" algn="l"/>
              </a:tabLst>
            </a:pPr>
            <a:r>
              <a:rPr sz="2400" spc="-85" dirty="0">
                <a:solidFill>
                  <a:srgbClr val="001F5F"/>
                </a:solidFill>
                <a:latin typeface="Arial"/>
                <a:cs typeface="Arial"/>
              </a:rPr>
              <a:t>Weight</a:t>
            </a:r>
            <a:endParaRPr sz="2400">
              <a:latin typeface="Arial"/>
              <a:cs typeface="Arial"/>
            </a:endParaRPr>
          </a:p>
          <a:p>
            <a:pPr marL="1022985" lvl="1" indent="-609600">
              <a:lnSpc>
                <a:spcPct val="100000"/>
              </a:lnSpc>
              <a:spcBef>
                <a:spcPts val="580"/>
              </a:spcBef>
              <a:buChar char="–"/>
              <a:tabLst>
                <a:tab pos="1022985" algn="l"/>
                <a:tab pos="1023619" algn="l"/>
              </a:tabLst>
            </a:pPr>
            <a:r>
              <a:rPr sz="2400" spc="-105" dirty="0">
                <a:solidFill>
                  <a:srgbClr val="001F5F"/>
                </a:solidFill>
                <a:latin typeface="Arial"/>
                <a:cs typeface="Arial"/>
              </a:rPr>
              <a:t>BMI</a:t>
            </a:r>
            <a:endParaRPr sz="2400">
              <a:latin typeface="Arial"/>
              <a:cs typeface="Arial"/>
            </a:endParaRPr>
          </a:p>
          <a:p>
            <a:pPr marL="1022985" lvl="1" indent="-609600">
              <a:lnSpc>
                <a:spcPct val="100000"/>
              </a:lnSpc>
              <a:spcBef>
                <a:spcPts val="575"/>
              </a:spcBef>
              <a:buChar char="–"/>
              <a:tabLst>
                <a:tab pos="1022985" algn="l"/>
                <a:tab pos="1023619" algn="l"/>
              </a:tabLst>
            </a:pPr>
            <a:r>
              <a:rPr sz="2400" spc="-110" dirty="0">
                <a:solidFill>
                  <a:srgbClr val="001F5F"/>
                </a:solidFill>
                <a:latin typeface="Arial"/>
                <a:cs typeface="Arial"/>
              </a:rPr>
              <a:t>Obese/lean</a:t>
            </a:r>
            <a:endParaRPr sz="2400">
              <a:latin typeface="Arial"/>
              <a:cs typeface="Arial"/>
            </a:endParaRPr>
          </a:p>
          <a:p>
            <a:pPr marL="1022985" lvl="1" indent="-609600">
              <a:lnSpc>
                <a:spcPct val="100000"/>
              </a:lnSpc>
              <a:spcBef>
                <a:spcPts val="575"/>
              </a:spcBef>
              <a:buChar char="–"/>
              <a:tabLst>
                <a:tab pos="1022985" algn="l"/>
                <a:tab pos="1023619" algn="l"/>
              </a:tabLst>
            </a:pPr>
            <a:r>
              <a:rPr sz="2400" spc="-70" dirty="0">
                <a:solidFill>
                  <a:srgbClr val="001F5F"/>
                </a:solidFill>
                <a:latin typeface="Arial"/>
                <a:cs typeface="Arial"/>
              </a:rPr>
              <a:t>Tall/short</a:t>
            </a:r>
            <a:endParaRPr sz="2400">
              <a:latin typeface="Arial"/>
              <a:cs typeface="Arial"/>
            </a:endParaRPr>
          </a:p>
          <a:p>
            <a:pPr marL="1022985" lvl="1" indent="-609600">
              <a:lnSpc>
                <a:spcPct val="100000"/>
              </a:lnSpc>
              <a:spcBef>
                <a:spcPts val="580"/>
              </a:spcBef>
              <a:buChar char="–"/>
              <a:tabLst>
                <a:tab pos="1022985" algn="l"/>
                <a:tab pos="1023619" algn="l"/>
              </a:tabLst>
            </a:pPr>
            <a:r>
              <a:rPr sz="2400" spc="-95" dirty="0">
                <a:solidFill>
                  <a:srgbClr val="001F5F"/>
                </a:solidFill>
                <a:latin typeface="Arial"/>
                <a:cs typeface="Arial"/>
              </a:rPr>
              <a:t>Muscular/Asthenic/Cachexic</a:t>
            </a:r>
            <a:endParaRPr sz="2400">
              <a:latin typeface="Arial"/>
              <a:cs typeface="Arial"/>
            </a:endParaRPr>
          </a:p>
          <a:p>
            <a:pPr marL="622300" indent="-609600">
              <a:lnSpc>
                <a:spcPct val="100000"/>
              </a:lnSpc>
              <a:spcBef>
                <a:spcPts val="615"/>
              </a:spcBef>
              <a:buChar char="•"/>
              <a:tabLst>
                <a:tab pos="621665" algn="l"/>
                <a:tab pos="622300" algn="l"/>
              </a:tabLst>
            </a:pPr>
            <a:r>
              <a:rPr sz="2600" spc="-135" dirty="0">
                <a:solidFill>
                  <a:srgbClr val="001F5F"/>
                </a:solidFill>
                <a:latin typeface="Arial"/>
                <a:cs typeface="Arial"/>
              </a:rPr>
              <a:t>State </a:t>
            </a:r>
            <a:r>
              <a:rPr sz="2600" spc="-5" dirty="0">
                <a:solidFill>
                  <a:srgbClr val="001F5F"/>
                </a:solidFill>
                <a:latin typeface="Arial"/>
                <a:cs typeface="Arial"/>
              </a:rPr>
              <a:t>of </a:t>
            </a:r>
            <a:r>
              <a:rPr sz="2600" spc="-160" dirty="0">
                <a:solidFill>
                  <a:srgbClr val="001F5F"/>
                </a:solidFill>
                <a:latin typeface="Arial"/>
                <a:cs typeface="Arial"/>
              </a:rPr>
              <a:t>awareness </a:t>
            </a:r>
            <a:r>
              <a:rPr sz="2600" spc="-20" dirty="0">
                <a:solidFill>
                  <a:srgbClr val="001F5F"/>
                </a:solidFill>
                <a:latin typeface="Arial"/>
                <a:cs typeface="Arial"/>
              </a:rPr>
              <a:t>or </a:t>
            </a:r>
            <a:r>
              <a:rPr sz="2600" spc="-85" dirty="0">
                <a:solidFill>
                  <a:srgbClr val="001F5F"/>
                </a:solidFill>
                <a:latin typeface="Arial"/>
                <a:cs typeface="Arial"/>
              </a:rPr>
              <a:t>level </a:t>
            </a:r>
            <a:r>
              <a:rPr sz="2600" spc="-5" dirty="0">
                <a:solidFill>
                  <a:srgbClr val="001F5F"/>
                </a:solidFill>
                <a:latin typeface="Arial"/>
                <a:cs typeface="Arial"/>
              </a:rPr>
              <a:t>of</a:t>
            </a:r>
            <a:r>
              <a:rPr sz="2600" spc="-480" dirty="0">
                <a:solidFill>
                  <a:srgbClr val="001F5F"/>
                </a:solidFill>
                <a:latin typeface="Arial"/>
                <a:cs typeface="Arial"/>
              </a:rPr>
              <a:t> </a:t>
            </a:r>
            <a:r>
              <a:rPr sz="2600" spc="-165" dirty="0">
                <a:solidFill>
                  <a:srgbClr val="001F5F"/>
                </a:solidFill>
                <a:latin typeface="Arial"/>
                <a:cs typeface="Arial"/>
              </a:rPr>
              <a:t>consciousness</a:t>
            </a:r>
            <a:endParaRPr sz="2600">
              <a:latin typeface="Arial"/>
              <a:cs typeface="Arial"/>
            </a:endParaRPr>
          </a:p>
          <a:p>
            <a:pPr marL="622300" indent="-609600">
              <a:lnSpc>
                <a:spcPct val="100000"/>
              </a:lnSpc>
              <a:spcBef>
                <a:spcPts val="625"/>
              </a:spcBef>
              <a:buChar char="•"/>
              <a:tabLst>
                <a:tab pos="621665" algn="l"/>
                <a:tab pos="622300" algn="l"/>
              </a:tabLst>
            </a:pPr>
            <a:r>
              <a:rPr sz="2600" spc="-170" dirty="0">
                <a:solidFill>
                  <a:srgbClr val="001F5F"/>
                </a:solidFill>
                <a:latin typeface="Arial"/>
                <a:cs typeface="Arial"/>
              </a:rPr>
              <a:t>Facial </a:t>
            </a:r>
            <a:r>
              <a:rPr sz="2600" spc="-65" dirty="0">
                <a:solidFill>
                  <a:srgbClr val="001F5F"/>
                </a:solidFill>
                <a:latin typeface="Arial"/>
                <a:cs typeface="Arial"/>
              </a:rPr>
              <a:t>feature/expression/</a:t>
            </a:r>
            <a:r>
              <a:rPr sz="2600" spc="-185" dirty="0">
                <a:solidFill>
                  <a:srgbClr val="001F5F"/>
                </a:solidFill>
                <a:latin typeface="Arial"/>
                <a:cs typeface="Arial"/>
              </a:rPr>
              <a:t> </a:t>
            </a:r>
            <a:r>
              <a:rPr sz="2600" spc="-15" dirty="0">
                <a:solidFill>
                  <a:srgbClr val="001F5F"/>
                </a:solidFill>
                <a:latin typeface="Arial"/>
                <a:cs typeface="Arial"/>
              </a:rPr>
              <a:t>Mood/Attitude</a:t>
            </a:r>
            <a:endParaRPr sz="2600">
              <a:latin typeface="Arial"/>
              <a:cs typeface="Arial"/>
            </a:endParaRPr>
          </a:p>
          <a:p>
            <a:pPr marL="622300" indent="-609600">
              <a:lnSpc>
                <a:spcPct val="100000"/>
              </a:lnSpc>
              <a:spcBef>
                <a:spcPts val="670"/>
              </a:spcBef>
              <a:buChar char="•"/>
              <a:tabLst>
                <a:tab pos="621665" algn="l"/>
                <a:tab pos="622300" algn="l"/>
              </a:tabLst>
            </a:pPr>
            <a:r>
              <a:rPr sz="2600" spc="-100" dirty="0">
                <a:solidFill>
                  <a:srgbClr val="001F5F"/>
                </a:solidFill>
                <a:latin typeface="Arial"/>
                <a:cs typeface="Arial"/>
              </a:rPr>
              <a:t>Speech</a:t>
            </a:r>
            <a:r>
              <a:rPr sz="2600" spc="-100" dirty="0">
                <a:solidFill>
                  <a:srgbClr val="001F5F"/>
                </a:solidFill>
                <a:latin typeface="Droid Sans Fallback"/>
                <a:cs typeface="Droid Sans Fallback"/>
              </a:rPr>
              <a:t>（</a:t>
            </a:r>
            <a:r>
              <a:rPr sz="2600" spc="-100" dirty="0">
                <a:solidFill>
                  <a:srgbClr val="001F5F"/>
                </a:solidFill>
                <a:latin typeface="Arial"/>
                <a:cs typeface="Arial"/>
              </a:rPr>
              <a:t>tone/voice)</a:t>
            </a:r>
            <a:endParaRPr sz="2600">
              <a:latin typeface="Arial"/>
              <a:cs typeface="Arial"/>
            </a:endParaRPr>
          </a:p>
          <a:p>
            <a:pPr marL="622300" indent="-609600">
              <a:lnSpc>
                <a:spcPct val="100000"/>
              </a:lnSpc>
              <a:spcBef>
                <a:spcPts val="580"/>
              </a:spcBef>
              <a:buChar char="•"/>
              <a:tabLst>
                <a:tab pos="621665" algn="l"/>
                <a:tab pos="622300" algn="l"/>
              </a:tabLst>
            </a:pPr>
            <a:r>
              <a:rPr sz="2600" spc="-65" dirty="0">
                <a:solidFill>
                  <a:srgbClr val="001F5F"/>
                </a:solidFill>
                <a:latin typeface="Arial"/>
                <a:cs typeface="Arial"/>
              </a:rPr>
              <a:t>Position/posture </a:t>
            </a:r>
            <a:r>
              <a:rPr sz="2600" spc="-120" dirty="0">
                <a:solidFill>
                  <a:srgbClr val="001F5F"/>
                </a:solidFill>
                <a:latin typeface="Arial"/>
                <a:cs typeface="Arial"/>
              </a:rPr>
              <a:t>and</a:t>
            </a:r>
            <a:r>
              <a:rPr sz="2600" spc="-250" dirty="0">
                <a:solidFill>
                  <a:srgbClr val="001F5F"/>
                </a:solidFill>
                <a:latin typeface="Arial"/>
                <a:cs typeface="Arial"/>
              </a:rPr>
              <a:t> </a:t>
            </a:r>
            <a:r>
              <a:rPr sz="2600" spc="-105" dirty="0">
                <a:solidFill>
                  <a:srgbClr val="001F5F"/>
                </a:solidFill>
                <a:latin typeface="Arial"/>
                <a:cs typeface="Arial"/>
              </a:rPr>
              <a:t>Gait</a:t>
            </a:r>
            <a:endParaRPr sz="2600">
              <a:latin typeface="Arial"/>
              <a:cs typeface="Arial"/>
            </a:endParaRPr>
          </a:p>
          <a:p>
            <a:pPr marL="622300" indent="-609600">
              <a:lnSpc>
                <a:spcPct val="100000"/>
              </a:lnSpc>
              <a:spcBef>
                <a:spcPts val="625"/>
              </a:spcBef>
              <a:buChar char="•"/>
              <a:tabLst>
                <a:tab pos="621665" algn="l"/>
                <a:tab pos="622300" algn="l"/>
              </a:tabLst>
            </a:pPr>
            <a:r>
              <a:rPr sz="2600" spc="-155" dirty="0">
                <a:solidFill>
                  <a:srgbClr val="001F5F"/>
                </a:solidFill>
                <a:latin typeface="Arial"/>
                <a:cs typeface="Arial"/>
              </a:rPr>
              <a:t>Personal</a:t>
            </a:r>
            <a:r>
              <a:rPr sz="2600" spc="-160" dirty="0">
                <a:solidFill>
                  <a:srgbClr val="001F5F"/>
                </a:solidFill>
                <a:latin typeface="Arial"/>
                <a:cs typeface="Arial"/>
              </a:rPr>
              <a:t> </a:t>
            </a:r>
            <a:r>
              <a:rPr sz="2600" spc="-145" dirty="0">
                <a:solidFill>
                  <a:srgbClr val="001F5F"/>
                </a:solidFill>
                <a:latin typeface="Arial"/>
                <a:cs typeface="Arial"/>
              </a:rPr>
              <a:t>Hygiene</a:t>
            </a:r>
            <a:endParaRPr sz="2600">
              <a:latin typeface="Arial"/>
              <a:cs typeface="Arial"/>
            </a:endParaRPr>
          </a:p>
          <a:p>
            <a:pPr marL="622300" indent="-609600">
              <a:lnSpc>
                <a:spcPct val="100000"/>
              </a:lnSpc>
              <a:spcBef>
                <a:spcPts val="625"/>
              </a:spcBef>
              <a:buChar char="•"/>
              <a:tabLst>
                <a:tab pos="621665" algn="l"/>
                <a:tab pos="622300" algn="l"/>
              </a:tabLst>
            </a:pPr>
            <a:r>
              <a:rPr sz="2600" spc="-70" dirty="0">
                <a:solidFill>
                  <a:srgbClr val="001F5F"/>
                </a:solidFill>
                <a:latin typeface="Arial"/>
                <a:cs typeface="Arial"/>
              </a:rPr>
              <a:t>Breath/Odor</a:t>
            </a:r>
            <a:endParaRPr sz="26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7197" y="245110"/>
            <a:ext cx="5231765" cy="635000"/>
          </a:xfrm>
          <a:prstGeom prst="rect">
            <a:avLst/>
          </a:prstGeom>
        </p:spPr>
        <p:txBody>
          <a:bodyPr vert="horz" wrap="square" lIns="0" tIns="12065" rIns="0" bIns="0" rtlCol="0">
            <a:spAutoFit/>
          </a:bodyPr>
          <a:lstStyle/>
          <a:p>
            <a:pPr marL="12700">
              <a:lnSpc>
                <a:spcPct val="100000"/>
              </a:lnSpc>
              <a:spcBef>
                <a:spcPts val="95"/>
              </a:spcBef>
            </a:pPr>
            <a:r>
              <a:rPr sz="4000" spc="-315" dirty="0"/>
              <a:t>Left </a:t>
            </a:r>
            <a:r>
              <a:rPr sz="4000" spc="-225" dirty="0"/>
              <a:t>Axillary</a:t>
            </a:r>
            <a:r>
              <a:rPr sz="4000" spc="-295" dirty="0"/>
              <a:t> </a:t>
            </a:r>
            <a:r>
              <a:rPr sz="4000" spc="-204" dirty="0"/>
              <a:t>Adenopathy</a:t>
            </a:r>
            <a:endParaRPr sz="4000"/>
          </a:p>
        </p:txBody>
      </p:sp>
      <p:sp>
        <p:nvSpPr>
          <p:cNvPr id="3" name="object 3"/>
          <p:cNvSpPr/>
          <p:nvPr/>
        </p:nvSpPr>
        <p:spPr>
          <a:xfrm>
            <a:off x="762000" y="1066798"/>
            <a:ext cx="7696200" cy="57729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81200" y="198119"/>
            <a:ext cx="4941150" cy="66598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14600" y="143255"/>
            <a:ext cx="4114800" cy="65524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6110" y="31191"/>
            <a:ext cx="2811780" cy="635000"/>
          </a:xfrm>
          <a:prstGeom prst="rect">
            <a:avLst/>
          </a:prstGeom>
        </p:spPr>
        <p:txBody>
          <a:bodyPr vert="horz" wrap="square" lIns="0" tIns="12065" rIns="0" bIns="0" rtlCol="0">
            <a:spAutoFit/>
          </a:bodyPr>
          <a:lstStyle/>
          <a:p>
            <a:pPr marL="12700">
              <a:lnSpc>
                <a:spcPct val="100000"/>
              </a:lnSpc>
              <a:spcBef>
                <a:spcPts val="95"/>
              </a:spcBef>
            </a:pPr>
            <a:r>
              <a:rPr sz="4000" spc="-305" dirty="0"/>
              <a:t>Lymph</a:t>
            </a:r>
            <a:r>
              <a:rPr sz="4000" spc="-390" dirty="0"/>
              <a:t> </a:t>
            </a:r>
            <a:r>
              <a:rPr sz="4000" spc="-185" dirty="0"/>
              <a:t>nodes</a:t>
            </a:r>
            <a:endParaRPr sz="4000"/>
          </a:p>
        </p:txBody>
      </p:sp>
      <p:sp>
        <p:nvSpPr>
          <p:cNvPr id="3" name="object 3"/>
          <p:cNvSpPr txBox="1"/>
          <p:nvPr/>
        </p:nvSpPr>
        <p:spPr>
          <a:xfrm>
            <a:off x="231140" y="1157985"/>
            <a:ext cx="7632700" cy="3015615"/>
          </a:xfrm>
          <a:prstGeom prst="rect">
            <a:avLst/>
          </a:prstGeom>
        </p:spPr>
        <p:txBody>
          <a:bodyPr vert="horz" wrap="square" lIns="0" tIns="12700" rIns="0" bIns="0" rtlCol="0">
            <a:spAutoFit/>
          </a:bodyPr>
          <a:lstStyle/>
          <a:p>
            <a:pPr marL="622300" indent="-609600">
              <a:lnSpc>
                <a:spcPct val="100000"/>
              </a:lnSpc>
              <a:spcBef>
                <a:spcPts val="100"/>
              </a:spcBef>
              <a:buChar char="•"/>
              <a:tabLst>
                <a:tab pos="621665" algn="l"/>
                <a:tab pos="622300" algn="l"/>
              </a:tabLst>
            </a:pPr>
            <a:r>
              <a:rPr sz="2400" spc="-155" dirty="0">
                <a:solidFill>
                  <a:srgbClr val="001F5F"/>
                </a:solidFill>
                <a:latin typeface="Arial"/>
                <a:cs typeface="Arial"/>
              </a:rPr>
              <a:t>Lymph </a:t>
            </a:r>
            <a:r>
              <a:rPr sz="2400" spc="-95" dirty="0">
                <a:solidFill>
                  <a:srgbClr val="001F5F"/>
                </a:solidFill>
                <a:latin typeface="Arial"/>
                <a:cs typeface="Arial"/>
              </a:rPr>
              <a:t>node </a:t>
            </a:r>
            <a:r>
              <a:rPr sz="2400" spc="-85" dirty="0">
                <a:solidFill>
                  <a:srgbClr val="001F5F"/>
                </a:solidFill>
                <a:latin typeface="Arial"/>
                <a:cs typeface="Arial"/>
              </a:rPr>
              <a:t>enlargement </a:t>
            </a:r>
            <a:r>
              <a:rPr sz="2400" spc="-30" dirty="0">
                <a:solidFill>
                  <a:srgbClr val="001F5F"/>
                </a:solidFill>
                <a:latin typeface="Arial"/>
                <a:cs typeface="Arial"/>
              </a:rPr>
              <a:t>either </a:t>
            </a:r>
            <a:r>
              <a:rPr sz="2400" spc="-105" dirty="0">
                <a:solidFill>
                  <a:srgbClr val="001F5F"/>
                </a:solidFill>
                <a:latin typeface="Arial"/>
                <a:cs typeface="Arial"/>
              </a:rPr>
              <a:t>localized </a:t>
            </a:r>
            <a:r>
              <a:rPr sz="2400" spc="-20" dirty="0">
                <a:solidFill>
                  <a:srgbClr val="001F5F"/>
                </a:solidFill>
                <a:latin typeface="Arial"/>
                <a:cs typeface="Arial"/>
              </a:rPr>
              <a:t>or</a:t>
            </a:r>
            <a:r>
              <a:rPr sz="2400" spc="-340" dirty="0">
                <a:solidFill>
                  <a:srgbClr val="001F5F"/>
                </a:solidFill>
                <a:latin typeface="Arial"/>
                <a:cs typeface="Arial"/>
              </a:rPr>
              <a:t> </a:t>
            </a:r>
            <a:r>
              <a:rPr sz="2400" spc="-110" dirty="0">
                <a:solidFill>
                  <a:srgbClr val="001F5F"/>
                </a:solidFill>
                <a:latin typeface="Arial"/>
                <a:cs typeface="Arial"/>
              </a:rPr>
              <a:t>systemically</a:t>
            </a:r>
            <a:endParaRPr sz="2400">
              <a:latin typeface="Arial"/>
              <a:cs typeface="Arial"/>
            </a:endParaRPr>
          </a:p>
          <a:p>
            <a:pPr marL="622300" indent="-609600">
              <a:lnSpc>
                <a:spcPct val="100000"/>
              </a:lnSpc>
              <a:spcBef>
                <a:spcPts val="2300"/>
              </a:spcBef>
              <a:buChar char="•"/>
              <a:tabLst>
                <a:tab pos="621665" algn="l"/>
                <a:tab pos="622300" algn="l"/>
                <a:tab pos="2240915" algn="l"/>
              </a:tabLst>
            </a:pPr>
            <a:r>
              <a:rPr sz="2400" spc="-145" dirty="0">
                <a:solidFill>
                  <a:srgbClr val="001F5F"/>
                </a:solidFill>
                <a:latin typeface="Arial"/>
                <a:cs typeface="Arial"/>
              </a:rPr>
              <a:t>Localized</a:t>
            </a:r>
            <a:r>
              <a:rPr sz="2400" spc="-125" dirty="0">
                <a:solidFill>
                  <a:srgbClr val="001F5F"/>
                </a:solidFill>
                <a:latin typeface="Arial"/>
                <a:cs typeface="Arial"/>
              </a:rPr>
              <a:t> </a:t>
            </a:r>
            <a:r>
              <a:rPr sz="2400" spc="-25" dirty="0">
                <a:solidFill>
                  <a:srgbClr val="001F5F"/>
                </a:solidFill>
                <a:latin typeface="Arial"/>
                <a:cs typeface="Arial"/>
              </a:rPr>
              <a:t>:	</a:t>
            </a:r>
            <a:r>
              <a:rPr sz="2400" spc="-70" dirty="0">
                <a:solidFill>
                  <a:srgbClr val="001F5F"/>
                </a:solidFill>
                <a:latin typeface="Arial"/>
                <a:cs typeface="Arial"/>
              </a:rPr>
              <a:t>lymphadenitis</a:t>
            </a:r>
            <a:endParaRPr sz="2400">
              <a:latin typeface="Arial"/>
              <a:cs typeface="Arial"/>
            </a:endParaRPr>
          </a:p>
          <a:p>
            <a:pPr marL="2265045" marR="2743200">
              <a:lnSpc>
                <a:spcPts val="5180"/>
              </a:lnSpc>
              <a:spcBef>
                <a:spcPts val="565"/>
              </a:spcBef>
            </a:pPr>
            <a:r>
              <a:rPr sz="2400" spc="-80" dirty="0">
                <a:solidFill>
                  <a:srgbClr val="001F5F"/>
                </a:solidFill>
                <a:latin typeface="Arial"/>
                <a:cs typeface="Arial"/>
              </a:rPr>
              <a:t>tuberculosis  </a:t>
            </a:r>
            <a:r>
              <a:rPr sz="2400" spc="-75" dirty="0">
                <a:solidFill>
                  <a:srgbClr val="001F5F"/>
                </a:solidFill>
                <a:latin typeface="Arial"/>
                <a:cs typeface="Arial"/>
              </a:rPr>
              <a:t>malignant</a:t>
            </a:r>
            <a:r>
              <a:rPr sz="2400" spc="-185" dirty="0">
                <a:solidFill>
                  <a:srgbClr val="001F5F"/>
                </a:solidFill>
                <a:latin typeface="Arial"/>
                <a:cs typeface="Arial"/>
              </a:rPr>
              <a:t> </a:t>
            </a:r>
            <a:r>
              <a:rPr sz="2400" spc="-120" dirty="0">
                <a:solidFill>
                  <a:srgbClr val="001F5F"/>
                </a:solidFill>
                <a:latin typeface="Arial"/>
                <a:cs typeface="Arial"/>
              </a:rPr>
              <a:t>metastasis  </a:t>
            </a:r>
            <a:r>
              <a:rPr sz="2000" spc="-75" dirty="0">
                <a:solidFill>
                  <a:srgbClr val="001F5F"/>
                </a:solidFill>
                <a:latin typeface="Arial"/>
                <a:cs typeface="Arial"/>
              </a:rPr>
              <a:t>(gradually </a:t>
            </a:r>
            <a:r>
              <a:rPr sz="2000" spc="-95" dirty="0">
                <a:solidFill>
                  <a:srgbClr val="001F5F"/>
                </a:solidFill>
                <a:latin typeface="Arial"/>
                <a:cs typeface="Arial"/>
              </a:rPr>
              <a:t>and</a:t>
            </a:r>
            <a:r>
              <a:rPr sz="2000" spc="-170" dirty="0">
                <a:solidFill>
                  <a:srgbClr val="001F5F"/>
                </a:solidFill>
                <a:latin typeface="Arial"/>
                <a:cs typeface="Arial"/>
              </a:rPr>
              <a:t> </a:t>
            </a:r>
            <a:r>
              <a:rPr sz="2000" spc="-100" dirty="0">
                <a:solidFill>
                  <a:srgbClr val="001F5F"/>
                </a:solidFill>
                <a:latin typeface="Arial"/>
                <a:cs typeface="Arial"/>
              </a:rPr>
              <a:t>painless)</a:t>
            </a:r>
            <a:endParaRPr sz="2000">
              <a:latin typeface="Arial"/>
              <a:cs typeface="Arial"/>
            </a:endParaRPr>
          </a:p>
        </p:txBody>
      </p:sp>
      <p:sp>
        <p:nvSpPr>
          <p:cNvPr id="4" name="object 4"/>
          <p:cNvSpPr txBox="1"/>
          <p:nvPr/>
        </p:nvSpPr>
        <p:spPr>
          <a:xfrm>
            <a:off x="231140" y="4450460"/>
            <a:ext cx="2222500" cy="391160"/>
          </a:xfrm>
          <a:prstGeom prst="rect">
            <a:avLst/>
          </a:prstGeom>
        </p:spPr>
        <p:txBody>
          <a:bodyPr vert="horz" wrap="square" lIns="0" tIns="12700" rIns="0" bIns="0" rtlCol="0">
            <a:spAutoFit/>
          </a:bodyPr>
          <a:lstStyle/>
          <a:p>
            <a:pPr marL="622300" indent="-609600">
              <a:lnSpc>
                <a:spcPct val="100000"/>
              </a:lnSpc>
              <a:spcBef>
                <a:spcPts val="100"/>
              </a:spcBef>
              <a:buChar char="•"/>
              <a:tabLst>
                <a:tab pos="621665" algn="l"/>
                <a:tab pos="622300" algn="l"/>
              </a:tabLst>
            </a:pPr>
            <a:r>
              <a:rPr sz="2400" spc="-120" dirty="0">
                <a:solidFill>
                  <a:srgbClr val="001F5F"/>
                </a:solidFill>
                <a:latin typeface="Arial"/>
                <a:cs typeface="Arial"/>
              </a:rPr>
              <a:t>Systemically:</a:t>
            </a:r>
            <a:endParaRPr sz="2400">
              <a:latin typeface="Arial"/>
              <a:cs typeface="Arial"/>
            </a:endParaRPr>
          </a:p>
        </p:txBody>
      </p:sp>
      <p:sp>
        <p:nvSpPr>
          <p:cNvPr id="5" name="object 5"/>
          <p:cNvSpPr txBox="1"/>
          <p:nvPr/>
        </p:nvSpPr>
        <p:spPr>
          <a:xfrm>
            <a:off x="2697518" y="4450460"/>
            <a:ext cx="1778000" cy="391160"/>
          </a:xfrm>
          <a:prstGeom prst="rect">
            <a:avLst/>
          </a:prstGeom>
        </p:spPr>
        <p:txBody>
          <a:bodyPr vert="horz" wrap="square" lIns="0" tIns="12700" rIns="0" bIns="0" rtlCol="0">
            <a:spAutoFit/>
          </a:bodyPr>
          <a:lstStyle/>
          <a:p>
            <a:pPr marL="12700">
              <a:lnSpc>
                <a:spcPct val="100000"/>
              </a:lnSpc>
              <a:spcBef>
                <a:spcPts val="100"/>
              </a:spcBef>
            </a:pPr>
            <a:r>
              <a:rPr sz="2400" spc="-75" dirty="0">
                <a:solidFill>
                  <a:srgbClr val="001F5F"/>
                </a:solidFill>
                <a:latin typeface="Arial"/>
                <a:cs typeface="Arial"/>
              </a:rPr>
              <a:t>lymphadenitis</a:t>
            </a:r>
            <a:endParaRPr sz="2400">
              <a:latin typeface="Arial"/>
              <a:cs typeface="Arial"/>
            </a:endParaRPr>
          </a:p>
        </p:txBody>
      </p:sp>
      <p:sp>
        <p:nvSpPr>
          <p:cNvPr id="6" name="object 6"/>
          <p:cNvSpPr txBox="1"/>
          <p:nvPr/>
        </p:nvSpPr>
        <p:spPr>
          <a:xfrm>
            <a:off x="2689605" y="5109209"/>
            <a:ext cx="1348105" cy="1049655"/>
          </a:xfrm>
          <a:prstGeom prst="rect">
            <a:avLst/>
          </a:prstGeom>
        </p:spPr>
        <p:txBody>
          <a:bodyPr vert="horz" wrap="square" lIns="0" tIns="12700" rIns="0" bIns="0" rtlCol="0">
            <a:spAutoFit/>
          </a:bodyPr>
          <a:lstStyle/>
          <a:p>
            <a:pPr marL="12700">
              <a:lnSpc>
                <a:spcPct val="100000"/>
              </a:lnSpc>
              <a:spcBef>
                <a:spcPts val="100"/>
              </a:spcBef>
            </a:pPr>
            <a:r>
              <a:rPr sz="2400" spc="-65" dirty="0">
                <a:solidFill>
                  <a:srgbClr val="001F5F"/>
                </a:solidFill>
                <a:latin typeface="Arial"/>
                <a:cs typeface="Arial"/>
              </a:rPr>
              <a:t>lymp</a:t>
            </a:r>
            <a:r>
              <a:rPr sz="2400" spc="-110" dirty="0">
                <a:solidFill>
                  <a:srgbClr val="001F5F"/>
                </a:solidFill>
                <a:latin typeface="Arial"/>
                <a:cs typeface="Arial"/>
              </a:rPr>
              <a:t>homa</a:t>
            </a:r>
            <a:endParaRPr sz="2400">
              <a:latin typeface="Arial"/>
              <a:cs typeface="Arial"/>
            </a:endParaRPr>
          </a:p>
          <a:p>
            <a:pPr>
              <a:lnSpc>
                <a:spcPct val="100000"/>
              </a:lnSpc>
            </a:pPr>
            <a:endParaRPr sz="2000">
              <a:latin typeface="Times New Roman"/>
              <a:cs typeface="Times New Roman"/>
            </a:endParaRPr>
          </a:p>
          <a:p>
            <a:pPr marL="12700">
              <a:lnSpc>
                <a:spcPct val="100000"/>
              </a:lnSpc>
            </a:pPr>
            <a:r>
              <a:rPr sz="2400" spc="-100" dirty="0">
                <a:solidFill>
                  <a:srgbClr val="001F5F"/>
                </a:solidFill>
                <a:latin typeface="Arial"/>
                <a:cs typeface="Arial"/>
              </a:rPr>
              <a:t>leukemia</a:t>
            </a:r>
            <a:endParaRPr sz="2400">
              <a:latin typeface="Arial"/>
              <a:cs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spc="-170" dirty="0"/>
              <a:t>Vital</a:t>
            </a:r>
            <a:r>
              <a:rPr spc="-345" dirty="0"/>
              <a:t> </a:t>
            </a:r>
            <a:r>
              <a:rPr spc="-175" dirty="0"/>
              <a:t>signs---pulse</a:t>
            </a:r>
          </a:p>
        </p:txBody>
      </p:sp>
      <p:sp>
        <p:nvSpPr>
          <p:cNvPr id="3" name="object 3"/>
          <p:cNvSpPr/>
          <p:nvPr/>
        </p:nvSpPr>
        <p:spPr>
          <a:xfrm>
            <a:off x="2590800" y="1143000"/>
            <a:ext cx="6502908" cy="52578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31140" y="2425797"/>
            <a:ext cx="2140585" cy="2951480"/>
          </a:xfrm>
          <a:prstGeom prst="rect">
            <a:avLst/>
          </a:prstGeom>
        </p:spPr>
        <p:txBody>
          <a:bodyPr vert="horz" wrap="square" lIns="0" tIns="12065" rIns="0" bIns="0" rtlCol="0">
            <a:spAutoFit/>
          </a:bodyPr>
          <a:lstStyle/>
          <a:p>
            <a:pPr marL="12700" marR="5080">
              <a:lnSpc>
                <a:spcPct val="120000"/>
              </a:lnSpc>
              <a:spcBef>
                <a:spcPts val="95"/>
              </a:spcBef>
            </a:pPr>
            <a:r>
              <a:rPr sz="3200" spc="-180" dirty="0">
                <a:solidFill>
                  <a:srgbClr val="001F5F"/>
                </a:solidFill>
                <a:latin typeface="Arial"/>
                <a:cs typeface="Arial"/>
              </a:rPr>
              <a:t>60~100</a:t>
            </a:r>
            <a:r>
              <a:rPr sz="3200" spc="-225" dirty="0">
                <a:solidFill>
                  <a:srgbClr val="001F5F"/>
                </a:solidFill>
                <a:latin typeface="Arial"/>
                <a:cs typeface="Arial"/>
              </a:rPr>
              <a:t> </a:t>
            </a:r>
            <a:r>
              <a:rPr sz="3200" spc="35" dirty="0">
                <a:solidFill>
                  <a:srgbClr val="001F5F"/>
                </a:solidFill>
                <a:latin typeface="Arial"/>
                <a:cs typeface="Arial"/>
              </a:rPr>
              <a:t>/min  </a:t>
            </a:r>
            <a:r>
              <a:rPr sz="3200" spc="-130" dirty="0">
                <a:solidFill>
                  <a:srgbClr val="001F5F"/>
                </a:solidFill>
                <a:latin typeface="Arial"/>
                <a:cs typeface="Arial"/>
              </a:rPr>
              <a:t>Childhood  </a:t>
            </a:r>
            <a:r>
              <a:rPr sz="3200" spc="-114" dirty="0">
                <a:solidFill>
                  <a:srgbClr val="001F5F"/>
                </a:solidFill>
                <a:latin typeface="Arial"/>
                <a:cs typeface="Arial"/>
              </a:rPr>
              <a:t>Emotion  </a:t>
            </a:r>
            <a:r>
              <a:rPr sz="3200" spc="-220" dirty="0">
                <a:solidFill>
                  <a:srgbClr val="001F5F"/>
                </a:solidFill>
                <a:latin typeface="Arial"/>
                <a:cs typeface="Arial"/>
              </a:rPr>
              <a:t>Aged</a:t>
            </a:r>
            <a:endParaRPr sz="3200">
              <a:latin typeface="Arial"/>
              <a:cs typeface="Arial"/>
            </a:endParaRPr>
          </a:p>
          <a:p>
            <a:pPr marL="12700">
              <a:lnSpc>
                <a:spcPct val="100000"/>
              </a:lnSpc>
              <a:spcBef>
                <a:spcPts val="770"/>
              </a:spcBef>
            </a:pPr>
            <a:r>
              <a:rPr sz="3200" spc="-90" dirty="0">
                <a:solidFill>
                  <a:srgbClr val="001F5F"/>
                </a:solidFill>
                <a:latin typeface="Arial"/>
                <a:cs typeface="Arial"/>
              </a:rPr>
              <a:t>Night</a:t>
            </a:r>
            <a:endParaRPr sz="3200">
              <a:latin typeface="Arial"/>
              <a:cs typeface="Arial"/>
            </a:endParaRPr>
          </a:p>
        </p:txBody>
      </p:sp>
      <p:sp>
        <p:nvSpPr>
          <p:cNvPr id="5" name="object 5"/>
          <p:cNvSpPr/>
          <p:nvPr/>
        </p:nvSpPr>
        <p:spPr>
          <a:xfrm>
            <a:off x="2090927" y="3124961"/>
            <a:ext cx="86995" cy="457200"/>
          </a:xfrm>
          <a:custGeom>
            <a:avLst/>
            <a:gdLst/>
            <a:ahLst/>
            <a:cxnLst/>
            <a:rect l="l" t="t" r="r" b="b"/>
            <a:pathLst>
              <a:path w="86994" h="457200">
                <a:moveTo>
                  <a:pt x="57912" y="72389"/>
                </a:moveTo>
                <a:lnTo>
                  <a:pt x="28956" y="72389"/>
                </a:lnTo>
                <a:lnTo>
                  <a:pt x="28956" y="457200"/>
                </a:lnTo>
                <a:lnTo>
                  <a:pt x="57912" y="457200"/>
                </a:lnTo>
                <a:lnTo>
                  <a:pt x="57912" y="72389"/>
                </a:lnTo>
                <a:close/>
              </a:path>
              <a:path w="86994" h="457200">
                <a:moveTo>
                  <a:pt x="43434" y="0"/>
                </a:moveTo>
                <a:lnTo>
                  <a:pt x="0" y="86867"/>
                </a:lnTo>
                <a:lnTo>
                  <a:pt x="28956" y="86867"/>
                </a:lnTo>
                <a:lnTo>
                  <a:pt x="28956" y="72389"/>
                </a:lnTo>
                <a:lnTo>
                  <a:pt x="79629" y="72389"/>
                </a:lnTo>
                <a:lnTo>
                  <a:pt x="43434" y="0"/>
                </a:lnTo>
                <a:close/>
              </a:path>
              <a:path w="86994" h="457200">
                <a:moveTo>
                  <a:pt x="79629" y="72389"/>
                </a:moveTo>
                <a:lnTo>
                  <a:pt x="57912" y="72389"/>
                </a:lnTo>
                <a:lnTo>
                  <a:pt x="57912" y="86867"/>
                </a:lnTo>
                <a:lnTo>
                  <a:pt x="86868" y="86867"/>
                </a:lnTo>
                <a:lnTo>
                  <a:pt x="79629" y="72389"/>
                </a:lnTo>
                <a:close/>
              </a:path>
            </a:pathLst>
          </a:custGeom>
          <a:solidFill>
            <a:srgbClr val="800080"/>
          </a:solidFill>
        </p:spPr>
        <p:txBody>
          <a:bodyPr wrap="square" lIns="0" tIns="0" rIns="0" bIns="0" rtlCol="0"/>
          <a:lstStyle/>
          <a:p>
            <a:endParaRPr/>
          </a:p>
        </p:txBody>
      </p:sp>
      <p:sp>
        <p:nvSpPr>
          <p:cNvPr id="6" name="object 6"/>
          <p:cNvSpPr/>
          <p:nvPr/>
        </p:nvSpPr>
        <p:spPr>
          <a:xfrm>
            <a:off x="1938527" y="4420361"/>
            <a:ext cx="86995" cy="381000"/>
          </a:xfrm>
          <a:custGeom>
            <a:avLst/>
            <a:gdLst/>
            <a:ahLst/>
            <a:cxnLst/>
            <a:rect l="l" t="t" r="r" b="b"/>
            <a:pathLst>
              <a:path w="86994" h="381000">
                <a:moveTo>
                  <a:pt x="28956" y="294131"/>
                </a:moveTo>
                <a:lnTo>
                  <a:pt x="0" y="294131"/>
                </a:lnTo>
                <a:lnTo>
                  <a:pt x="43434" y="381000"/>
                </a:lnTo>
                <a:lnTo>
                  <a:pt x="79629" y="308610"/>
                </a:lnTo>
                <a:lnTo>
                  <a:pt x="28956" y="308610"/>
                </a:lnTo>
                <a:lnTo>
                  <a:pt x="28956" y="294131"/>
                </a:lnTo>
                <a:close/>
              </a:path>
              <a:path w="86994" h="381000">
                <a:moveTo>
                  <a:pt x="57912" y="0"/>
                </a:moveTo>
                <a:lnTo>
                  <a:pt x="28956" y="0"/>
                </a:lnTo>
                <a:lnTo>
                  <a:pt x="28956" y="308610"/>
                </a:lnTo>
                <a:lnTo>
                  <a:pt x="57912" y="308610"/>
                </a:lnTo>
                <a:lnTo>
                  <a:pt x="57912" y="0"/>
                </a:lnTo>
                <a:close/>
              </a:path>
              <a:path w="86994" h="381000">
                <a:moveTo>
                  <a:pt x="86868" y="294131"/>
                </a:moveTo>
                <a:lnTo>
                  <a:pt x="57912" y="294131"/>
                </a:lnTo>
                <a:lnTo>
                  <a:pt x="57912" y="308610"/>
                </a:lnTo>
                <a:lnTo>
                  <a:pt x="79629" y="308610"/>
                </a:lnTo>
                <a:lnTo>
                  <a:pt x="86868" y="294131"/>
                </a:lnTo>
                <a:close/>
              </a:path>
            </a:pathLst>
          </a:custGeom>
          <a:solidFill>
            <a:srgbClr val="800080"/>
          </a:solidFill>
        </p:spPr>
        <p:txBody>
          <a:bodyPr wrap="square" lIns="0" tIns="0" rIns="0" bIns="0" rtlCol="0"/>
          <a:lstStyle/>
          <a:p>
            <a:endParaRPr/>
          </a:p>
        </p:txBody>
      </p:sp>
      <p:sp>
        <p:nvSpPr>
          <p:cNvPr id="7" name="object 7"/>
          <p:cNvSpPr/>
          <p:nvPr/>
        </p:nvSpPr>
        <p:spPr>
          <a:xfrm>
            <a:off x="1938527" y="3810761"/>
            <a:ext cx="86995" cy="457200"/>
          </a:xfrm>
          <a:custGeom>
            <a:avLst/>
            <a:gdLst/>
            <a:ahLst/>
            <a:cxnLst/>
            <a:rect l="l" t="t" r="r" b="b"/>
            <a:pathLst>
              <a:path w="86994" h="457200">
                <a:moveTo>
                  <a:pt x="57912" y="72389"/>
                </a:moveTo>
                <a:lnTo>
                  <a:pt x="28956" y="72389"/>
                </a:lnTo>
                <a:lnTo>
                  <a:pt x="28956" y="457200"/>
                </a:lnTo>
                <a:lnTo>
                  <a:pt x="57912" y="457200"/>
                </a:lnTo>
                <a:lnTo>
                  <a:pt x="57912" y="72389"/>
                </a:lnTo>
                <a:close/>
              </a:path>
              <a:path w="86994" h="457200">
                <a:moveTo>
                  <a:pt x="43434" y="0"/>
                </a:moveTo>
                <a:lnTo>
                  <a:pt x="0" y="86868"/>
                </a:lnTo>
                <a:lnTo>
                  <a:pt x="28956" y="86868"/>
                </a:lnTo>
                <a:lnTo>
                  <a:pt x="28956" y="72389"/>
                </a:lnTo>
                <a:lnTo>
                  <a:pt x="79629" y="72389"/>
                </a:lnTo>
                <a:lnTo>
                  <a:pt x="43434" y="0"/>
                </a:lnTo>
                <a:close/>
              </a:path>
              <a:path w="86994" h="457200">
                <a:moveTo>
                  <a:pt x="79629" y="72389"/>
                </a:moveTo>
                <a:lnTo>
                  <a:pt x="57912" y="72389"/>
                </a:lnTo>
                <a:lnTo>
                  <a:pt x="57912" y="86868"/>
                </a:lnTo>
                <a:lnTo>
                  <a:pt x="86868" y="86868"/>
                </a:lnTo>
                <a:lnTo>
                  <a:pt x="79629" y="72389"/>
                </a:lnTo>
                <a:close/>
              </a:path>
            </a:pathLst>
          </a:custGeom>
          <a:solidFill>
            <a:srgbClr val="800080"/>
          </a:solidFill>
        </p:spPr>
        <p:txBody>
          <a:bodyPr wrap="square" lIns="0" tIns="0" rIns="0" bIns="0" rtlCol="0"/>
          <a:lstStyle/>
          <a:p>
            <a:endParaRPr/>
          </a:p>
        </p:txBody>
      </p:sp>
      <p:sp>
        <p:nvSpPr>
          <p:cNvPr id="8" name="object 8"/>
          <p:cNvSpPr/>
          <p:nvPr/>
        </p:nvSpPr>
        <p:spPr>
          <a:xfrm>
            <a:off x="1938527" y="4953761"/>
            <a:ext cx="86995" cy="381000"/>
          </a:xfrm>
          <a:custGeom>
            <a:avLst/>
            <a:gdLst/>
            <a:ahLst/>
            <a:cxnLst/>
            <a:rect l="l" t="t" r="r" b="b"/>
            <a:pathLst>
              <a:path w="86994" h="381000">
                <a:moveTo>
                  <a:pt x="28956" y="294131"/>
                </a:moveTo>
                <a:lnTo>
                  <a:pt x="0" y="294131"/>
                </a:lnTo>
                <a:lnTo>
                  <a:pt x="43434" y="381000"/>
                </a:lnTo>
                <a:lnTo>
                  <a:pt x="79629" y="308609"/>
                </a:lnTo>
                <a:lnTo>
                  <a:pt x="28956" y="308609"/>
                </a:lnTo>
                <a:lnTo>
                  <a:pt x="28956" y="294131"/>
                </a:lnTo>
                <a:close/>
              </a:path>
              <a:path w="86994" h="381000">
                <a:moveTo>
                  <a:pt x="57912" y="0"/>
                </a:moveTo>
                <a:lnTo>
                  <a:pt x="28956" y="0"/>
                </a:lnTo>
                <a:lnTo>
                  <a:pt x="28956" y="308609"/>
                </a:lnTo>
                <a:lnTo>
                  <a:pt x="57912" y="308609"/>
                </a:lnTo>
                <a:lnTo>
                  <a:pt x="57912" y="0"/>
                </a:lnTo>
                <a:close/>
              </a:path>
              <a:path w="86994" h="381000">
                <a:moveTo>
                  <a:pt x="86868" y="294131"/>
                </a:moveTo>
                <a:lnTo>
                  <a:pt x="57912" y="294131"/>
                </a:lnTo>
                <a:lnTo>
                  <a:pt x="57912" y="308609"/>
                </a:lnTo>
                <a:lnTo>
                  <a:pt x="79629" y="308609"/>
                </a:lnTo>
                <a:lnTo>
                  <a:pt x="86868" y="294131"/>
                </a:lnTo>
                <a:close/>
              </a:path>
            </a:pathLst>
          </a:custGeom>
          <a:solidFill>
            <a:srgbClr val="800080"/>
          </a:solidFill>
        </p:spPr>
        <p:txBody>
          <a:bodyPr wrap="square" lIns="0" tIns="0" rIns="0" bIns="0" rtlCol="0"/>
          <a:lstStyle/>
          <a:p>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304800"/>
            <a:ext cx="8458200" cy="63444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304800"/>
            <a:ext cx="8157260" cy="556947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2436" y="102819"/>
            <a:ext cx="5197475" cy="574675"/>
          </a:xfrm>
          <a:prstGeom prst="rect">
            <a:avLst/>
          </a:prstGeom>
        </p:spPr>
        <p:txBody>
          <a:bodyPr vert="horz" wrap="square" lIns="0" tIns="12700" rIns="0" bIns="0" rtlCol="0">
            <a:spAutoFit/>
          </a:bodyPr>
          <a:lstStyle/>
          <a:p>
            <a:pPr marL="12700">
              <a:lnSpc>
                <a:spcPct val="100000"/>
              </a:lnSpc>
              <a:spcBef>
                <a:spcPts val="100"/>
              </a:spcBef>
            </a:pPr>
            <a:r>
              <a:rPr spc="-170" dirty="0"/>
              <a:t>Vital </a:t>
            </a:r>
            <a:r>
              <a:rPr spc="-160" dirty="0"/>
              <a:t>signs---blood</a:t>
            </a:r>
            <a:r>
              <a:rPr spc="-430" dirty="0"/>
              <a:t> </a:t>
            </a:r>
            <a:r>
              <a:rPr spc="-215" dirty="0"/>
              <a:t>pressure</a:t>
            </a:r>
          </a:p>
        </p:txBody>
      </p:sp>
      <p:sp>
        <p:nvSpPr>
          <p:cNvPr id="3" name="object 3"/>
          <p:cNvSpPr/>
          <p:nvPr/>
        </p:nvSpPr>
        <p:spPr>
          <a:xfrm>
            <a:off x="762000" y="990600"/>
            <a:ext cx="7620000" cy="5715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7497" y="803344"/>
            <a:ext cx="8598194" cy="466736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8200" y="4191000"/>
            <a:ext cx="7290816" cy="2514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48176" y="16745"/>
            <a:ext cx="4152545" cy="40691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83007"/>
            <a:ext cx="6100445" cy="1002030"/>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4965" algn="l"/>
                <a:tab pos="355600" algn="l"/>
              </a:tabLst>
            </a:pPr>
            <a:r>
              <a:rPr sz="3200" spc="-170" dirty="0">
                <a:solidFill>
                  <a:srgbClr val="001F5F"/>
                </a:solidFill>
                <a:latin typeface="Arial"/>
                <a:cs typeface="Arial"/>
              </a:rPr>
              <a:t>General </a:t>
            </a:r>
            <a:r>
              <a:rPr sz="3200" spc="-114" dirty="0">
                <a:solidFill>
                  <a:srgbClr val="001F5F"/>
                </a:solidFill>
                <a:latin typeface="Arial"/>
                <a:cs typeface="Arial"/>
              </a:rPr>
              <a:t>state </a:t>
            </a:r>
            <a:r>
              <a:rPr sz="3200" dirty="0">
                <a:solidFill>
                  <a:srgbClr val="001F5F"/>
                </a:solidFill>
                <a:latin typeface="Arial"/>
                <a:cs typeface="Arial"/>
              </a:rPr>
              <a:t>of </a:t>
            </a:r>
            <a:r>
              <a:rPr sz="3200" spc="-70" dirty="0">
                <a:solidFill>
                  <a:srgbClr val="001F5F"/>
                </a:solidFill>
                <a:latin typeface="Arial"/>
                <a:cs typeface="Arial"/>
              </a:rPr>
              <a:t>health:  </a:t>
            </a:r>
            <a:r>
              <a:rPr sz="3200" spc="-75" dirty="0">
                <a:solidFill>
                  <a:srgbClr val="001F5F"/>
                </a:solidFill>
                <a:latin typeface="Arial"/>
                <a:cs typeface="Arial"/>
              </a:rPr>
              <a:t>Healthy/ill/comfortable/Distressed</a:t>
            </a:r>
            <a:endParaRPr sz="3200">
              <a:latin typeface="Arial"/>
              <a:cs typeface="Arial"/>
            </a:endParaRPr>
          </a:p>
        </p:txBody>
      </p:sp>
      <p:sp>
        <p:nvSpPr>
          <p:cNvPr id="3" name="object 3"/>
          <p:cNvSpPr/>
          <p:nvPr/>
        </p:nvSpPr>
        <p:spPr>
          <a:xfrm>
            <a:off x="762000" y="1371600"/>
            <a:ext cx="7329676" cy="2286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90800" y="3581400"/>
            <a:ext cx="3962400" cy="307543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03109" y="517905"/>
            <a:ext cx="440690" cy="299720"/>
          </a:xfrm>
          <a:prstGeom prst="rect">
            <a:avLst/>
          </a:prstGeom>
        </p:spPr>
        <p:txBody>
          <a:bodyPr vert="horz" wrap="square" lIns="0" tIns="12700" rIns="0" bIns="0" rtlCol="0">
            <a:spAutoFit/>
          </a:bodyPr>
          <a:lstStyle/>
          <a:p>
            <a:pPr marL="12700">
              <a:lnSpc>
                <a:spcPct val="100000"/>
              </a:lnSpc>
              <a:spcBef>
                <a:spcPts val="100"/>
              </a:spcBef>
            </a:pPr>
            <a:r>
              <a:rPr sz="1800" spc="-175" dirty="0">
                <a:solidFill>
                  <a:srgbClr val="001F5F"/>
                </a:solidFill>
                <a:latin typeface="Arial"/>
                <a:cs typeface="Arial"/>
              </a:rPr>
              <a:t>A</a:t>
            </a:r>
            <a:r>
              <a:rPr sz="1800" spc="-150" dirty="0">
                <a:solidFill>
                  <a:srgbClr val="001F5F"/>
                </a:solidFill>
                <a:latin typeface="Arial"/>
                <a:cs typeface="Arial"/>
              </a:rPr>
              <a:t>g</a:t>
            </a:r>
            <a:r>
              <a:rPr sz="1800" spc="-65" dirty="0">
                <a:solidFill>
                  <a:srgbClr val="001F5F"/>
                </a:solidFill>
                <a:latin typeface="Arial"/>
                <a:cs typeface="Arial"/>
              </a:rPr>
              <a:t>e:</a:t>
            </a:r>
            <a:endParaRPr sz="1800">
              <a:latin typeface="Arial"/>
              <a:cs typeface="Arial"/>
            </a:endParaRPr>
          </a:p>
        </p:txBody>
      </p:sp>
      <p:sp>
        <p:nvSpPr>
          <p:cNvPr id="3" name="object 3"/>
          <p:cNvSpPr txBox="1"/>
          <p:nvPr/>
        </p:nvSpPr>
        <p:spPr>
          <a:xfrm>
            <a:off x="4068560" y="517905"/>
            <a:ext cx="401955" cy="299720"/>
          </a:xfrm>
          <a:prstGeom prst="rect">
            <a:avLst/>
          </a:prstGeom>
        </p:spPr>
        <p:txBody>
          <a:bodyPr vert="horz" wrap="square" lIns="0" tIns="12700" rIns="0" bIns="0" rtlCol="0">
            <a:spAutoFit/>
          </a:bodyPr>
          <a:lstStyle/>
          <a:p>
            <a:pPr marL="12700">
              <a:lnSpc>
                <a:spcPct val="100000"/>
              </a:lnSpc>
              <a:spcBef>
                <a:spcPts val="100"/>
              </a:spcBef>
            </a:pPr>
            <a:r>
              <a:rPr sz="1800" spc="-270" dirty="0">
                <a:solidFill>
                  <a:srgbClr val="001F5F"/>
                </a:solidFill>
                <a:latin typeface="Arial"/>
                <a:cs typeface="Arial"/>
              </a:rPr>
              <a:t>S</a:t>
            </a:r>
            <a:r>
              <a:rPr sz="1800" spc="-240" dirty="0">
                <a:solidFill>
                  <a:srgbClr val="001F5F"/>
                </a:solidFill>
                <a:latin typeface="Arial"/>
                <a:cs typeface="Arial"/>
              </a:rPr>
              <a:t>e</a:t>
            </a:r>
            <a:r>
              <a:rPr sz="1800" spc="-75" dirty="0">
                <a:solidFill>
                  <a:srgbClr val="001F5F"/>
                </a:solidFill>
                <a:latin typeface="Arial"/>
                <a:cs typeface="Arial"/>
              </a:rPr>
              <a:t>x:</a:t>
            </a:r>
            <a:endParaRPr sz="1800">
              <a:latin typeface="Arial"/>
              <a:cs typeface="Arial"/>
            </a:endParaRPr>
          </a:p>
        </p:txBody>
      </p:sp>
      <p:sp>
        <p:nvSpPr>
          <p:cNvPr id="4" name="object 4"/>
          <p:cNvSpPr txBox="1"/>
          <p:nvPr/>
        </p:nvSpPr>
        <p:spPr>
          <a:xfrm>
            <a:off x="5385147" y="517905"/>
            <a:ext cx="829944" cy="299720"/>
          </a:xfrm>
          <a:prstGeom prst="rect">
            <a:avLst/>
          </a:prstGeom>
        </p:spPr>
        <p:txBody>
          <a:bodyPr vert="horz" wrap="square" lIns="0" tIns="12700" rIns="0" bIns="0" rtlCol="0">
            <a:spAutoFit/>
          </a:bodyPr>
          <a:lstStyle/>
          <a:p>
            <a:pPr marL="12700">
              <a:lnSpc>
                <a:spcPct val="100000"/>
              </a:lnSpc>
              <a:spcBef>
                <a:spcPts val="100"/>
              </a:spcBef>
            </a:pPr>
            <a:r>
              <a:rPr sz="1800" spc="-110" dirty="0">
                <a:solidFill>
                  <a:srgbClr val="001F5F"/>
                </a:solidFill>
                <a:latin typeface="Arial"/>
                <a:cs typeface="Arial"/>
              </a:rPr>
              <a:t>Ad</a:t>
            </a:r>
            <a:r>
              <a:rPr sz="1800" spc="-25" dirty="0">
                <a:solidFill>
                  <a:srgbClr val="001F5F"/>
                </a:solidFill>
                <a:latin typeface="Arial"/>
                <a:cs typeface="Arial"/>
              </a:rPr>
              <a:t>d</a:t>
            </a:r>
            <a:r>
              <a:rPr sz="1800" spc="-45" dirty="0">
                <a:solidFill>
                  <a:srgbClr val="001F5F"/>
                </a:solidFill>
                <a:latin typeface="Arial"/>
                <a:cs typeface="Arial"/>
              </a:rPr>
              <a:t>r</a:t>
            </a:r>
            <a:r>
              <a:rPr sz="1800" spc="-160" dirty="0">
                <a:solidFill>
                  <a:srgbClr val="001F5F"/>
                </a:solidFill>
                <a:latin typeface="Arial"/>
                <a:cs typeface="Arial"/>
              </a:rPr>
              <a:t>e</a:t>
            </a:r>
            <a:r>
              <a:rPr sz="1800" spc="-140" dirty="0">
                <a:solidFill>
                  <a:srgbClr val="001F5F"/>
                </a:solidFill>
                <a:latin typeface="Arial"/>
                <a:cs typeface="Arial"/>
              </a:rPr>
              <a:t>s</a:t>
            </a:r>
            <a:r>
              <a:rPr sz="1800" spc="-114" dirty="0">
                <a:solidFill>
                  <a:srgbClr val="001F5F"/>
                </a:solidFill>
                <a:latin typeface="Arial"/>
                <a:cs typeface="Arial"/>
              </a:rPr>
              <a:t>s:</a:t>
            </a:r>
            <a:endParaRPr sz="1800">
              <a:latin typeface="Arial"/>
              <a:cs typeface="Arial"/>
            </a:endParaRPr>
          </a:p>
        </p:txBody>
      </p:sp>
      <p:sp>
        <p:nvSpPr>
          <p:cNvPr id="5" name="object 5"/>
          <p:cNvSpPr txBox="1"/>
          <p:nvPr/>
        </p:nvSpPr>
        <p:spPr>
          <a:xfrm>
            <a:off x="78739" y="0"/>
            <a:ext cx="8275320" cy="1671955"/>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1800" spc="-85" dirty="0">
                <a:solidFill>
                  <a:srgbClr val="001F5F"/>
                </a:solidFill>
                <a:latin typeface="Arial"/>
                <a:cs typeface="Arial"/>
              </a:rPr>
              <a:t>Clinical</a:t>
            </a:r>
            <a:r>
              <a:rPr sz="1800" spc="-80" dirty="0">
                <a:solidFill>
                  <a:srgbClr val="001F5F"/>
                </a:solidFill>
                <a:latin typeface="Arial"/>
                <a:cs typeface="Arial"/>
              </a:rPr>
              <a:t> </a:t>
            </a:r>
            <a:r>
              <a:rPr sz="1800" spc="-85" dirty="0">
                <a:solidFill>
                  <a:srgbClr val="001F5F"/>
                </a:solidFill>
                <a:latin typeface="Arial"/>
                <a:cs typeface="Arial"/>
              </a:rPr>
              <a:t>Examination</a:t>
            </a:r>
            <a:endParaRPr sz="1800">
              <a:latin typeface="Arial"/>
              <a:cs typeface="Arial"/>
            </a:endParaRPr>
          </a:p>
          <a:p>
            <a:pPr marL="355600" indent="-342900">
              <a:lnSpc>
                <a:spcPct val="100000"/>
              </a:lnSpc>
              <a:buChar char="•"/>
              <a:tabLst>
                <a:tab pos="354965" algn="l"/>
                <a:tab pos="355600" algn="l"/>
              </a:tabLst>
            </a:pPr>
            <a:r>
              <a:rPr sz="1800" spc="-110" dirty="0">
                <a:solidFill>
                  <a:srgbClr val="001F5F"/>
                </a:solidFill>
                <a:latin typeface="Arial"/>
                <a:cs typeface="Arial"/>
              </a:rPr>
              <a:t>Personal</a:t>
            </a:r>
            <a:r>
              <a:rPr sz="1800" spc="-95" dirty="0">
                <a:solidFill>
                  <a:srgbClr val="001F5F"/>
                </a:solidFill>
                <a:latin typeface="Arial"/>
                <a:cs typeface="Arial"/>
              </a:rPr>
              <a:t> </a:t>
            </a:r>
            <a:r>
              <a:rPr sz="1800" spc="-30" dirty="0">
                <a:solidFill>
                  <a:srgbClr val="001F5F"/>
                </a:solidFill>
                <a:latin typeface="Arial"/>
                <a:cs typeface="Arial"/>
              </a:rPr>
              <a:t>information</a:t>
            </a:r>
            <a:endParaRPr sz="1800">
              <a:latin typeface="Arial"/>
              <a:cs typeface="Arial"/>
            </a:endParaRPr>
          </a:p>
          <a:p>
            <a:pPr marL="355600" indent="-342900">
              <a:lnSpc>
                <a:spcPct val="100000"/>
              </a:lnSpc>
              <a:buChar char="•"/>
              <a:tabLst>
                <a:tab pos="354965" algn="l"/>
                <a:tab pos="355600" algn="l"/>
              </a:tabLst>
            </a:pPr>
            <a:r>
              <a:rPr sz="1800" spc="-95" dirty="0">
                <a:solidFill>
                  <a:srgbClr val="001F5F"/>
                </a:solidFill>
                <a:latin typeface="Arial"/>
                <a:cs typeface="Arial"/>
              </a:rPr>
              <a:t>Name:</a:t>
            </a:r>
            <a:endParaRPr sz="1800">
              <a:latin typeface="Arial"/>
              <a:cs typeface="Arial"/>
            </a:endParaRPr>
          </a:p>
          <a:p>
            <a:pPr marL="355600" indent="-342900">
              <a:lnSpc>
                <a:spcPct val="100000"/>
              </a:lnSpc>
              <a:buChar char="•"/>
              <a:tabLst>
                <a:tab pos="354965" algn="l"/>
                <a:tab pos="355600" algn="l"/>
                <a:tab pos="927100" algn="l"/>
              </a:tabLst>
            </a:pPr>
            <a:r>
              <a:rPr sz="1800" spc="-70" dirty="0">
                <a:solidFill>
                  <a:srgbClr val="001F5F"/>
                </a:solidFill>
                <a:latin typeface="Arial"/>
                <a:cs typeface="Arial"/>
              </a:rPr>
              <a:t>1.	</a:t>
            </a:r>
            <a:r>
              <a:rPr sz="1800" spc="-100" dirty="0">
                <a:solidFill>
                  <a:srgbClr val="001F5F"/>
                </a:solidFill>
                <a:latin typeface="Arial"/>
                <a:cs typeface="Arial"/>
              </a:rPr>
              <a:t>General</a:t>
            </a:r>
            <a:r>
              <a:rPr sz="1800" spc="-95" dirty="0">
                <a:solidFill>
                  <a:srgbClr val="001F5F"/>
                </a:solidFill>
                <a:latin typeface="Arial"/>
                <a:cs typeface="Arial"/>
              </a:rPr>
              <a:t> </a:t>
            </a:r>
            <a:r>
              <a:rPr sz="1800" spc="-105" dirty="0">
                <a:solidFill>
                  <a:srgbClr val="001F5F"/>
                </a:solidFill>
                <a:latin typeface="Arial"/>
                <a:cs typeface="Arial"/>
              </a:rPr>
              <a:t>Findings</a:t>
            </a:r>
            <a:endParaRPr sz="1800">
              <a:latin typeface="Arial"/>
              <a:cs typeface="Arial"/>
            </a:endParaRPr>
          </a:p>
          <a:p>
            <a:pPr marL="355600" indent="-342900">
              <a:lnSpc>
                <a:spcPct val="100000"/>
              </a:lnSpc>
              <a:buChar char="•"/>
              <a:tabLst>
                <a:tab pos="354965" algn="l"/>
                <a:tab pos="355600" algn="l"/>
                <a:tab pos="927100" algn="l"/>
                <a:tab pos="2957195" algn="l"/>
              </a:tabLst>
            </a:pPr>
            <a:r>
              <a:rPr sz="1800" spc="265" dirty="0">
                <a:solidFill>
                  <a:srgbClr val="001F5F"/>
                </a:solidFill>
                <a:latin typeface="Arial"/>
                <a:cs typeface="Arial"/>
              </a:rPr>
              <a:t>•	</a:t>
            </a:r>
            <a:r>
              <a:rPr sz="1800" spc="-100" dirty="0">
                <a:solidFill>
                  <a:srgbClr val="001F5F"/>
                </a:solidFill>
                <a:latin typeface="Arial"/>
                <a:cs typeface="Arial"/>
              </a:rPr>
              <a:t>General</a:t>
            </a:r>
            <a:r>
              <a:rPr sz="1800" spc="-80" dirty="0">
                <a:solidFill>
                  <a:srgbClr val="001F5F"/>
                </a:solidFill>
                <a:latin typeface="Arial"/>
                <a:cs typeface="Arial"/>
              </a:rPr>
              <a:t> </a:t>
            </a:r>
            <a:r>
              <a:rPr sz="1800" spc="-95" dirty="0">
                <a:solidFill>
                  <a:srgbClr val="001F5F"/>
                </a:solidFill>
                <a:latin typeface="Arial"/>
                <a:cs typeface="Arial"/>
              </a:rPr>
              <a:t>appearance	</a:t>
            </a:r>
            <a:r>
              <a:rPr sz="1800" spc="-50" dirty="0">
                <a:solidFill>
                  <a:srgbClr val="001F5F"/>
                </a:solidFill>
                <a:latin typeface="Arial"/>
                <a:cs typeface="Arial"/>
              </a:rPr>
              <a:t>- </a:t>
            </a:r>
            <a:r>
              <a:rPr sz="1800" spc="-25" dirty="0">
                <a:solidFill>
                  <a:srgbClr val="001F5F"/>
                </a:solidFill>
                <a:latin typeface="Arial"/>
                <a:cs typeface="Arial"/>
              </a:rPr>
              <a:t>Normal/</a:t>
            </a:r>
            <a:r>
              <a:rPr sz="1800" spc="-125" dirty="0">
                <a:solidFill>
                  <a:srgbClr val="001F5F"/>
                </a:solidFill>
                <a:latin typeface="Arial"/>
                <a:cs typeface="Arial"/>
              </a:rPr>
              <a:t> </a:t>
            </a:r>
            <a:r>
              <a:rPr sz="1800" spc="-75" dirty="0">
                <a:solidFill>
                  <a:srgbClr val="001F5F"/>
                </a:solidFill>
                <a:latin typeface="Arial"/>
                <a:cs typeface="Arial"/>
              </a:rPr>
              <a:t>Healthy</a:t>
            </a:r>
            <a:endParaRPr sz="1800">
              <a:latin typeface="Arial"/>
              <a:cs typeface="Arial"/>
            </a:endParaRPr>
          </a:p>
          <a:p>
            <a:pPr marL="355600" indent="-342900">
              <a:lnSpc>
                <a:spcPct val="100000"/>
              </a:lnSpc>
              <a:buChar char="•"/>
              <a:tabLst>
                <a:tab pos="354965" algn="l"/>
                <a:tab pos="355600" algn="l"/>
                <a:tab pos="927100" algn="l"/>
              </a:tabLst>
            </a:pPr>
            <a:r>
              <a:rPr sz="1800" spc="265" dirty="0">
                <a:solidFill>
                  <a:srgbClr val="001F5F"/>
                </a:solidFill>
                <a:latin typeface="Arial"/>
                <a:cs typeface="Arial"/>
              </a:rPr>
              <a:t>•	</a:t>
            </a:r>
            <a:r>
              <a:rPr sz="1800" spc="-35" dirty="0">
                <a:solidFill>
                  <a:srgbClr val="001F5F"/>
                </a:solidFill>
                <a:latin typeface="Arial"/>
                <a:cs typeface="Arial"/>
              </a:rPr>
              <a:t>Mental </a:t>
            </a:r>
            <a:r>
              <a:rPr sz="1800" spc="-25" dirty="0">
                <a:solidFill>
                  <a:srgbClr val="001F5F"/>
                </a:solidFill>
                <a:latin typeface="Arial"/>
                <a:cs typeface="Arial"/>
              </a:rPr>
              <a:t>state/ </a:t>
            </a:r>
            <a:r>
              <a:rPr sz="1800" spc="-35" dirty="0">
                <a:solidFill>
                  <a:srgbClr val="001F5F"/>
                </a:solidFill>
                <a:latin typeface="Arial"/>
                <a:cs typeface="Arial"/>
              </a:rPr>
              <a:t>intelligence/ </a:t>
            </a:r>
            <a:r>
              <a:rPr sz="1800" spc="-100" dirty="0">
                <a:solidFill>
                  <a:srgbClr val="001F5F"/>
                </a:solidFill>
                <a:latin typeface="Arial"/>
                <a:cs typeface="Arial"/>
              </a:rPr>
              <a:t>consciousness–Patient conscious, </a:t>
            </a:r>
            <a:r>
              <a:rPr sz="1800" spc="-65" dirty="0">
                <a:solidFill>
                  <a:srgbClr val="001F5F"/>
                </a:solidFill>
                <a:latin typeface="Arial"/>
                <a:cs typeface="Arial"/>
              </a:rPr>
              <a:t>co-operative,</a:t>
            </a:r>
            <a:r>
              <a:rPr sz="1800" spc="-105" dirty="0">
                <a:solidFill>
                  <a:srgbClr val="001F5F"/>
                </a:solidFill>
                <a:latin typeface="Arial"/>
                <a:cs typeface="Arial"/>
              </a:rPr>
              <a:t> </a:t>
            </a:r>
            <a:r>
              <a:rPr sz="1800" spc="-30" dirty="0">
                <a:solidFill>
                  <a:srgbClr val="001F5F"/>
                </a:solidFill>
                <a:latin typeface="Arial"/>
                <a:cs typeface="Arial"/>
              </a:rPr>
              <a:t>well</a:t>
            </a:r>
            <a:endParaRPr sz="1800">
              <a:latin typeface="Arial"/>
              <a:cs typeface="Arial"/>
            </a:endParaRPr>
          </a:p>
        </p:txBody>
      </p:sp>
      <p:sp>
        <p:nvSpPr>
          <p:cNvPr id="6" name="object 6"/>
          <p:cNvSpPr txBox="1"/>
          <p:nvPr/>
        </p:nvSpPr>
        <p:spPr>
          <a:xfrm>
            <a:off x="421640" y="1560321"/>
            <a:ext cx="3218815"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001F5F"/>
                </a:solidFill>
                <a:latin typeface="Arial"/>
                <a:cs typeface="Arial"/>
              </a:rPr>
              <a:t>oriented </a:t>
            </a:r>
            <a:r>
              <a:rPr sz="1800" spc="-25" dirty="0">
                <a:solidFill>
                  <a:srgbClr val="001F5F"/>
                </a:solidFill>
                <a:latin typeface="Arial"/>
                <a:cs typeface="Arial"/>
              </a:rPr>
              <a:t>in time, </a:t>
            </a:r>
            <a:r>
              <a:rPr sz="1800" spc="-95" dirty="0">
                <a:solidFill>
                  <a:srgbClr val="001F5F"/>
                </a:solidFill>
                <a:latin typeface="Arial"/>
                <a:cs typeface="Arial"/>
              </a:rPr>
              <a:t>place </a:t>
            </a:r>
            <a:r>
              <a:rPr sz="1800" spc="-85" dirty="0">
                <a:solidFill>
                  <a:srgbClr val="001F5F"/>
                </a:solidFill>
                <a:latin typeface="Arial"/>
                <a:cs typeface="Arial"/>
              </a:rPr>
              <a:t>and</a:t>
            </a:r>
            <a:r>
              <a:rPr sz="1800" spc="-229" dirty="0">
                <a:solidFill>
                  <a:srgbClr val="001F5F"/>
                </a:solidFill>
                <a:latin typeface="Arial"/>
                <a:cs typeface="Arial"/>
              </a:rPr>
              <a:t> </a:t>
            </a:r>
            <a:r>
              <a:rPr sz="1800" spc="-85" dirty="0">
                <a:solidFill>
                  <a:srgbClr val="001F5F"/>
                </a:solidFill>
                <a:latin typeface="Arial"/>
                <a:cs typeface="Arial"/>
              </a:rPr>
              <a:t>person</a:t>
            </a:r>
            <a:endParaRPr sz="1800">
              <a:latin typeface="Arial"/>
              <a:cs typeface="Arial"/>
            </a:endParaRPr>
          </a:p>
        </p:txBody>
      </p:sp>
      <p:sp>
        <p:nvSpPr>
          <p:cNvPr id="7" name="object 7"/>
          <p:cNvSpPr txBox="1"/>
          <p:nvPr/>
        </p:nvSpPr>
        <p:spPr>
          <a:xfrm>
            <a:off x="78739" y="1834641"/>
            <a:ext cx="488950" cy="496443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355600" indent="-342900">
              <a:lnSpc>
                <a:spcPct val="100000"/>
              </a:lnSpc>
              <a:buChar char="•"/>
              <a:tabLst>
                <a:tab pos="354965" algn="l"/>
                <a:tab pos="355600" algn="l"/>
              </a:tabLst>
            </a:pPr>
            <a:r>
              <a:rPr sz="1800" spc="-55" dirty="0">
                <a:solidFill>
                  <a:srgbClr val="001F5F"/>
                </a:solidFill>
                <a:latin typeface="Arial"/>
                <a:cs typeface="Arial"/>
              </a:rPr>
              <a:t>o</a:t>
            </a:r>
            <a:endParaRPr sz="1800">
              <a:latin typeface="Arial"/>
              <a:cs typeface="Arial"/>
            </a:endParaRPr>
          </a:p>
          <a:p>
            <a:pPr marL="355600" indent="-342900">
              <a:lnSpc>
                <a:spcPct val="100000"/>
              </a:lnSpc>
              <a:buChar char="•"/>
              <a:tabLst>
                <a:tab pos="354965" algn="l"/>
                <a:tab pos="355600" algn="l"/>
              </a:tabLst>
            </a:pPr>
            <a:r>
              <a:rPr sz="1800" spc="-55" dirty="0">
                <a:solidFill>
                  <a:srgbClr val="001F5F"/>
                </a:solidFill>
                <a:latin typeface="Arial"/>
                <a:cs typeface="Arial"/>
              </a:rPr>
              <a:t>o</a:t>
            </a:r>
            <a:endParaRPr sz="1800">
              <a:latin typeface="Arial"/>
              <a:cs typeface="Arial"/>
            </a:endParaRPr>
          </a:p>
          <a:p>
            <a:pPr marL="355600" indent="-342900">
              <a:lnSpc>
                <a:spcPct val="100000"/>
              </a:lnSpc>
              <a:buChar char="•"/>
              <a:tabLst>
                <a:tab pos="354965" algn="l"/>
                <a:tab pos="355600" algn="l"/>
              </a:tabLst>
            </a:pPr>
            <a:r>
              <a:rPr sz="1800" spc="-55" dirty="0">
                <a:solidFill>
                  <a:srgbClr val="001F5F"/>
                </a:solidFill>
                <a:latin typeface="Arial"/>
                <a:cs typeface="Arial"/>
              </a:rPr>
              <a:t>o</a:t>
            </a:r>
            <a:endParaRPr sz="1800">
              <a:latin typeface="Arial"/>
              <a:cs typeface="Arial"/>
            </a:endParaRPr>
          </a:p>
          <a:p>
            <a:pPr marL="355600" indent="-342900">
              <a:lnSpc>
                <a:spcPct val="100000"/>
              </a:lnSpc>
              <a:buChar char="•"/>
              <a:tabLst>
                <a:tab pos="354965" algn="l"/>
                <a:tab pos="355600" algn="l"/>
              </a:tabLst>
            </a:pPr>
            <a:r>
              <a:rPr sz="1800" spc="-55" dirty="0">
                <a:solidFill>
                  <a:srgbClr val="001F5F"/>
                </a:solidFill>
                <a:latin typeface="Arial"/>
                <a:cs typeface="Arial"/>
              </a:rPr>
              <a:t>o</a:t>
            </a:r>
            <a:endParaRPr sz="1800">
              <a:latin typeface="Arial"/>
              <a:cs typeface="Arial"/>
            </a:endParaRPr>
          </a:p>
          <a:p>
            <a:pPr marL="12700">
              <a:lnSpc>
                <a:spcPct val="100000"/>
              </a:lnSpc>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12700">
              <a:lnSpc>
                <a:spcPct val="100000"/>
              </a:lnSpc>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12700">
              <a:lnSpc>
                <a:spcPct val="100000"/>
              </a:lnSpc>
              <a:spcBef>
                <a:spcPts val="5"/>
              </a:spcBef>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12700">
              <a:lnSpc>
                <a:spcPct val="100000"/>
              </a:lnSpc>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12700">
              <a:lnSpc>
                <a:spcPct val="100000"/>
              </a:lnSpc>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12700">
              <a:lnSpc>
                <a:spcPct val="100000"/>
              </a:lnSpc>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12700">
              <a:lnSpc>
                <a:spcPct val="100000"/>
              </a:lnSpc>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12700">
              <a:lnSpc>
                <a:spcPct val="100000"/>
              </a:lnSpc>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12700">
              <a:lnSpc>
                <a:spcPct val="100000"/>
              </a:lnSpc>
              <a:tabLst>
                <a:tab pos="354965" algn="l"/>
              </a:tabLst>
            </a:pPr>
            <a:r>
              <a:rPr sz="1800" dirty="0">
                <a:solidFill>
                  <a:srgbClr val="001F5F"/>
                </a:solidFill>
                <a:latin typeface="Arial"/>
                <a:cs typeface="Arial"/>
              </a:rPr>
              <a:t>•	</a:t>
            </a:r>
            <a:r>
              <a:rPr sz="1800" spc="265" dirty="0">
                <a:solidFill>
                  <a:srgbClr val="001F5F"/>
                </a:solidFill>
                <a:latin typeface="Arial"/>
                <a:cs typeface="Arial"/>
              </a:rPr>
              <a:t>•</a:t>
            </a:r>
            <a:endParaRPr sz="1800">
              <a:latin typeface="Arial"/>
              <a:cs typeface="Arial"/>
            </a:endParaRPr>
          </a:p>
          <a:p>
            <a:pPr marL="355600" indent="-342900">
              <a:lnSpc>
                <a:spcPct val="100000"/>
              </a:lnSpc>
              <a:buChar char="•"/>
              <a:tabLst>
                <a:tab pos="354965" algn="l"/>
                <a:tab pos="355600" algn="l"/>
              </a:tabLst>
            </a:pPr>
            <a:r>
              <a:rPr sz="1800" spc="-55" dirty="0">
                <a:solidFill>
                  <a:srgbClr val="001F5F"/>
                </a:solidFill>
                <a:latin typeface="Arial"/>
                <a:cs typeface="Arial"/>
              </a:rPr>
              <a:t>o</a:t>
            </a:r>
            <a:endParaRPr sz="1800">
              <a:latin typeface="Arial"/>
              <a:cs typeface="Arial"/>
            </a:endParaRPr>
          </a:p>
          <a:p>
            <a:pPr marL="355600" indent="-342900">
              <a:lnSpc>
                <a:spcPct val="100000"/>
              </a:lnSpc>
              <a:buChar char="•"/>
              <a:tabLst>
                <a:tab pos="354965" algn="l"/>
                <a:tab pos="355600" algn="l"/>
              </a:tabLst>
            </a:pPr>
            <a:r>
              <a:rPr sz="1800" spc="-55" dirty="0">
                <a:solidFill>
                  <a:srgbClr val="001F5F"/>
                </a:solidFill>
                <a:latin typeface="Arial"/>
                <a:cs typeface="Arial"/>
              </a:rPr>
              <a:t>o</a:t>
            </a:r>
            <a:endParaRPr sz="1800">
              <a:latin typeface="Arial"/>
              <a:cs typeface="Arial"/>
            </a:endParaRPr>
          </a:p>
          <a:p>
            <a:pPr marL="355600" indent="-342900">
              <a:lnSpc>
                <a:spcPct val="100000"/>
              </a:lnSpc>
              <a:buChar char="•"/>
              <a:tabLst>
                <a:tab pos="354965" algn="l"/>
                <a:tab pos="355600" algn="l"/>
              </a:tabLst>
            </a:pPr>
            <a:r>
              <a:rPr sz="1800" spc="-55" dirty="0">
                <a:solidFill>
                  <a:srgbClr val="001F5F"/>
                </a:solidFill>
                <a:latin typeface="Arial"/>
                <a:cs typeface="Arial"/>
              </a:rPr>
              <a:t>o</a:t>
            </a:r>
            <a:endParaRPr sz="1800">
              <a:latin typeface="Arial"/>
              <a:cs typeface="Arial"/>
            </a:endParaRPr>
          </a:p>
          <a:p>
            <a:pPr marL="355600" indent="-342900">
              <a:lnSpc>
                <a:spcPct val="100000"/>
              </a:lnSpc>
              <a:buChar char="•"/>
              <a:tabLst>
                <a:tab pos="354965" algn="l"/>
                <a:tab pos="355600" algn="l"/>
              </a:tabLst>
            </a:pPr>
            <a:r>
              <a:rPr sz="1800" spc="-55" dirty="0">
                <a:solidFill>
                  <a:srgbClr val="001F5F"/>
                </a:solidFill>
                <a:latin typeface="Arial"/>
                <a:cs typeface="Arial"/>
              </a:rPr>
              <a:t>o</a:t>
            </a:r>
            <a:endParaRPr sz="1800">
              <a:latin typeface="Arial"/>
              <a:cs typeface="Arial"/>
            </a:endParaRPr>
          </a:p>
        </p:txBody>
      </p:sp>
      <p:sp>
        <p:nvSpPr>
          <p:cNvPr id="8" name="object 8"/>
          <p:cNvSpPr txBox="1"/>
          <p:nvPr/>
        </p:nvSpPr>
        <p:spPr>
          <a:xfrm>
            <a:off x="993444" y="1834641"/>
            <a:ext cx="4001770" cy="4964430"/>
          </a:xfrm>
          <a:prstGeom prst="rect">
            <a:avLst/>
          </a:prstGeom>
        </p:spPr>
        <p:txBody>
          <a:bodyPr vert="horz" wrap="square" lIns="0" tIns="12700" rIns="0" bIns="0" rtlCol="0">
            <a:spAutoFit/>
          </a:bodyPr>
          <a:lstStyle/>
          <a:p>
            <a:pPr marL="12700" marR="2990850">
              <a:lnSpc>
                <a:spcPct val="100000"/>
              </a:lnSpc>
              <a:spcBef>
                <a:spcPts val="100"/>
              </a:spcBef>
            </a:pPr>
            <a:r>
              <a:rPr sz="1800" spc="-105" dirty="0">
                <a:solidFill>
                  <a:srgbClr val="001F5F"/>
                </a:solidFill>
                <a:latin typeface="Arial"/>
                <a:cs typeface="Arial"/>
              </a:rPr>
              <a:t>Body</a:t>
            </a:r>
            <a:r>
              <a:rPr sz="1800" spc="-175" dirty="0">
                <a:solidFill>
                  <a:srgbClr val="001F5F"/>
                </a:solidFill>
                <a:latin typeface="Arial"/>
                <a:cs typeface="Arial"/>
              </a:rPr>
              <a:t> </a:t>
            </a:r>
            <a:r>
              <a:rPr sz="1800" spc="-65" dirty="0">
                <a:solidFill>
                  <a:srgbClr val="001F5F"/>
                </a:solidFill>
                <a:latin typeface="Arial"/>
                <a:cs typeface="Arial"/>
              </a:rPr>
              <a:t>Build  </a:t>
            </a:r>
            <a:r>
              <a:rPr sz="1800" spc="-70" dirty="0">
                <a:solidFill>
                  <a:srgbClr val="001F5F"/>
                </a:solidFill>
                <a:latin typeface="Arial"/>
                <a:cs typeface="Arial"/>
              </a:rPr>
              <a:t>Height </a:t>
            </a:r>
            <a:r>
              <a:rPr sz="1800" spc="-50" dirty="0">
                <a:solidFill>
                  <a:srgbClr val="001F5F"/>
                </a:solidFill>
                <a:latin typeface="Arial"/>
                <a:cs typeface="Arial"/>
              </a:rPr>
              <a:t>-  </a:t>
            </a:r>
            <a:r>
              <a:rPr sz="1800" spc="-65" dirty="0">
                <a:solidFill>
                  <a:srgbClr val="001F5F"/>
                </a:solidFill>
                <a:latin typeface="Arial"/>
                <a:cs typeface="Arial"/>
              </a:rPr>
              <a:t>Weight </a:t>
            </a:r>
            <a:r>
              <a:rPr sz="1800" spc="-50" dirty="0">
                <a:solidFill>
                  <a:srgbClr val="001F5F"/>
                </a:solidFill>
                <a:latin typeface="Arial"/>
                <a:cs typeface="Arial"/>
              </a:rPr>
              <a:t>-  </a:t>
            </a:r>
            <a:r>
              <a:rPr sz="1800" spc="-80" dirty="0">
                <a:solidFill>
                  <a:srgbClr val="001F5F"/>
                </a:solidFill>
                <a:latin typeface="Arial"/>
                <a:cs typeface="Arial"/>
              </a:rPr>
              <a:t>BMI</a:t>
            </a:r>
            <a:r>
              <a:rPr sz="1800" spc="-114" dirty="0">
                <a:solidFill>
                  <a:srgbClr val="001F5F"/>
                </a:solidFill>
                <a:latin typeface="Arial"/>
                <a:cs typeface="Arial"/>
              </a:rPr>
              <a:t> </a:t>
            </a:r>
            <a:r>
              <a:rPr sz="1800" spc="-50" dirty="0">
                <a:solidFill>
                  <a:srgbClr val="001F5F"/>
                </a:solidFill>
                <a:latin typeface="Arial"/>
                <a:cs typeface="Arial"/>
              </a:rPr>
              <a:t>-</a:t>
            </a:r>
            <a:endParaRPr sz="1800">
              <a:latin typeface="Arial"/>
              <a:cs typeface="Arial"/>
            </a:endParaRPr>
          </a:p>
          <a:p>
            <a:pPr marL="12700" marR="457834">
              <a:lnSpc>
                <a:spcPct val="100000"/>
              </a:lnSpc>
            </a:pPr>
            <a:r>
              <a:rPr sz="1800" spc="-20" dirty="0">
                <a:solidFill>
                  <a:srgbClr val="001F5F"/>
                </a:solidFill>
                <a:latin typeface="Arial"/>
                <a:cs typeface="Arial"/>
              </a:rPr>
              <a:t>Nutritional </a:t>
            </a:r>
            <a:r>
              <a:rPr sz="1800" spc="-105" dirty="0">
                <a:solidFill>
                  <a:srgbClr val="001F5F"/>
                </a:solidFill>
                <a:latin typeface="Arial"/>
                <a:cs typeface="Arial"/>
              </a:rPr>
              <a:t>Status– </a:t>
            </a:r>
            <a:r>
              <a:rPr sz="1800" spc="-60" dirty="0">
                <a:solidFill>
                  <a:srgbClr val="001F5F"/>
                </a:solidFill>
                <a:latin typeface="Arial"/>
                <a:cs typeface="Arial"/>
              </a:rPr>
              <a:t>Normal </a:t>
            </a:r>
            <a:r>
              <a:rPr sz="1800" spc="-15" dirty="0">
                <a:solidFill>
                  <a:srgbClr val="001F5F"/>
                </a:solidFill>
                <a:latin typeface="Arial"/>
                <a:cs typeface="Arial"/>
              </a:rPr>
              <a:t>or</a:t>
            </a:r>
            <a:r>
              <a:rPr sz="1800" spc="-210" dirty="0">
                <a:solidFill>
                  <a:srgbClr val="001F5F"/>
                </a:solidFill>
                <a:latin typeface="Arial"/>
                <a:cs typeface="Arial"/>
              </a:rPr>
              <a:t> </a:t>
            </a:r>
            <a:r>
              <a:rPr sz="1800" spc="-114" dirty="0">
                <a:solidFill>
                  <a:srgbClr val="001F5F"/>
                </a:solidFill>
                <a:latin typeface="Arial"/>
                <a:cs typeface="Arial"/>
              </a:rPr>
              <a:t>average  </a:t>
            </a:r>
            <a:r>
              <a:rPr sz="1800" spc="-75" dirty="0">
                <a:solidFill>
                  <a:srgbClr val="001F5F"/>
                </a:solidFill>
                <a:latin typeface="Arial"/>
                <a:cs typeface="Arial"/>
              </a:rPr>
              <a:t>Gait </a:t>
            </a:r>
            <a:r>
              <a:rPr sz="1800" spc="-50" dirty="0">
                <a:solidFill>
                  <a:srgbClr val="001F5F"/>
                </a:solidFill>
                <a:latin typeface="Arial"/>
                <a:cs typeface="Arial"/>
              </a:rPr>
              <a:t>-</a:t>
            </a:r>
            <a:r>
              <a:rPr sz="1800" spc="-105" dirty="0">
                <a:solidFill>
                  <a:srgbClr val="001F5F"/>
                </a:solidFill>
                <a:latin typeface="Arial"/>
                <a:cs typeface="Arial"/>
              </a:rPr>
              <a:t> </a:t>
            </a:r>
            <a:r>
              <a:rPr sz="1800" spc="-60" dirty="0">
                <a:solidFill>
                  <a:srgbClr val="001F5F"/>
                </a:solidFill>
                <a:latin typeface="Arial"/>
                <a:cs typeface="Arial"/>
              </a:rPr>
              <a:t>Normal</a:t>
            </a:r>
            <a:endParaRPr sz="1800">
              <a:latin typeface="Arial"/>
              <a:cs typeface="Arial"/>
            </a:endParaRPr>
          </a:p>
          <a:p>
            <a:pPr marL="12700" marR="2051050">
              <a:lnSpc>
                <a:spcPct val="100000"/>
              </a:lnSpc>
            </a:pPr>
            <a:r>
              <a:rPr sz="1800" spc="-80" dirty="0">
                <a:solidFill>
                  <a:srgbClr val="001F5F"/>
                </a:solidFill>
                <a:latin typeface="Arial"/>
                <a:cs typeface="Arial"/>
              </a:rPr>
              <a:t>Pallor </a:t>
            </a:r>
            <a:r>
              <a:rPr sz="1800" spc="-50" dirty="0">
                <a:solidFill>
                  <a:srgbClr val="001F5F"/>
                </a:solidFill>
                <a:latin typeface="Arial"/>
                <a:cs typeface="Arial"/>
              </a:rPr>
              <a:t>- </a:t>
            </a:r>
            <a:r>
              <a:rPr sz="1800" spc="-85" dirty="0">
                <a:solidFill>
                  <a:srgbClr val="001F5F"/>
                </a:solidFill>
                <a:latin typeface="Arial"/>
                <a:cs typeface="Arial"/>
              </a:rPr>
              <a:t>Absent  </a:t>
            </a:r>
            <a:r>
              <a:rPr sz="1800" spc="-65" dirty="0">
                <a:solidFill>
                  <a:srgbClr val="001F5F"/>
                </a:solidFill>
                <a:latin typeface="Arial"/>
                <a:cs typeface="Arial"/>
              </a:rPr>
              <a:t>Icterus </a:t>
            </a:r>
            <a:r>
              <a:rPr sz="1800" spc="-50" dirty="0">
                <a:solidFill>
                  <a:srgbClr val="001F5F"/>
                </a:solidFill>
                <a:latin typeface="Arial"/>
                <a:cs typeface="Arial"/>
              </a:rPr>
              <a:t>- </a:t>
            </a:r>
            <a:r>
              <a:rPr sz="1800" spc="-85" dirty="0">
                <a:solidFill>
                  <a:srgbClr val="001F5F"/>
                </a:solidFill>
                <a:latin typeface="Arial"/>
                <a:cs typeface="Arial"/>
              </a:rPr>
              <a:t>Absent  </a:t>
            </a:r>
            <a:r>
              <a:rPr sz="1800" spc="-135" dirty="0">
                <a:solidFill>
                  <a:srgbClr val="001F5F"/>
                </a:solidFill>
                <a:latin typeface="Arial"/>
                <a:cs typeface="Arial"/>
              </a:rPr>
              <a:t>Cyanosis </a:t>
            </a:r>
            <a:r>
              <a:rPr sz="1800" spc="-50" dirty="0">
                <a:solidFill>
                  <a:srgbClr val="001F5F"/>
                </a:solidFill>
                <a:latin typeface="Arial"/>
                <a:cs typeface="Arial"/>
              </a:rPr>
              <a:t>- </a:t>
            </a:r>
            <a:r>
              <a:rPr sz="1800" spc="-85" dirty="0">
                <a:solidFill>
                  <a:srgbClr val="001F5F"/>
                </a:solidFill>
                <a:latin typeface="Arial"/>
                <a:cs typeface="Arial"/>
              </a:rPr>
              <a:t>Absent  </a:t>
            </a:r>
            <a:r>
              <a:rPr sz="1800" spc="-95" dirty="0">
                <a:solidFill>
                  <a:srgbClr val="001F5F"/>
                </a:solidFill>
                <a:latin typeface="Arial"/>
                <a:cs typeface="Arial"/>
              </a:rPr>
              <a:t>Clubbing </a:t>
            </a:r>
            <a:r>
              <a:rPr sz="1800" spc="-50" dirty="0">
                <a:solidFill>
                  <a:srgbClr val="001F5F"/>
                </a:solidFill>
                <a:latin typeface="Arial"/>
                <a:cs typeface="Arial"/>
              </a:rPr>
              <a:t>- </a:t>
            </a:r>
            <a:r>
              <a:rPr sz="1800" spc="-85" dirty="0">
                <a:solidFill>
                  <a:srgbClr val="001F5F"/>
                </a:solidFill>
                <a:latin typeface="Arial"/>
                <a:cs typeface="Arial"/>
              </a:rPr>
              <a:t>Absent  </a:t>
            </a:r>
            <a:r>
              <a:rPr sz="1800" spc="-75" dirty="0">
                <a:solidFill>
                  <a:srgbClr val="001F5F"/>
                </a:solidFill>
                <a:latin typeface="Arial"/>
                <a:cs typeface="Arial"/>
              </a:rPr>
              <a:t>Edema(foot)-</a:t>
            </a:r>
            <a:r>
              <a:rPr sz="1800" spc="-140" dirty="0">
                <a:solidFill>
                  <a:srgbClr val="001F5F"/>
                </a:solidFill>
                <a:latin typeface="Arial"/>
                <a:cs typeface="Arial"/>
              </a:rPr>
              <a:t> </a:t>
            </a:r>
            <a:r>
              <a:rPr sz="1800" spc="-85" dirty="0">
                <a:solidFill>
                  <a:srgbClr val="001F5F"/>
                </a:solidFill>
                <a:latin typeface="Arial"/>
                <a:cs typeface="Arial"/>
              </a:rPr>
              <a:t>Absent</a:t>
            </a:r>
            <a:endParaRPr sz="1800">
              <a:latin typeface="Arial"/>
              <a:cs typeface="Arial"/>
            </a:endParaRPr>
          </a:p>
          <a:p>
            <a:pPr marL="12700">
              <a:lnSpc>
                <a:spcPct val="100000"/>
              </a:lnSpc>
              <a:spcBef>
                <a:spcPts val="5"/>
              </a:spcBef>
            </a:pPr>
            <a:r>
              <a:rPr sz="1800" spc="-120" dirty="0">
                <a:solidFill>
                  <a:srgbClr val="001F5F"/>
                </a:solidFill>
                <a:latin typeface="Arial"/>
                <a:cs typeface="Arial"/>
              </a:rPr>
              <a:t>Lymph </a:t>
            </a:r>
            <a:r>
              <a:rPr sz="1800" spc="-95" dirty="0">
                <a:solidFill>
                  <a:srgbClr val="001F5F"/>
                </a:solidFill>
                <a:latin typeface="Arial"/>
                <a:cs typeface="Arial"/>
              </a:rPr>
              <a:t>nodes </a:t>
            </a:r>
            <a:r>
              <a:rPr sz="1800" spc="-105" dirty="0">
                <a:solidFill>
                  <a:srgbClr val="001F5F"/>
                </a:solidFill>
                <a:latin typeface="Arial"/>
                <a:cs typeface="Arial"/>
              </a:rPr>
              <a:t>– </a:t>
            </a:r>
            <a:r>
              <a:rPr sz="1800" spc="-30" dirty="0">
                <a:solidFill>
                  <a:srgbClr val="001F5F"/>
                </a:solidFill>
                <a:latin typeface="Arial"/>
                <a:cs typeface="Arial"/>
              </a:rPr>
              <a:t>Not</a:t>
            </a:r>
            <a:r>
              <a:rPr sz="1800" spc="-20" dirty="0">
                <a:solidFill>
                  <a:srgbClr val="001F5F"/>
                </a:solidFill>
                <a:latin typeface="Arial"/>
                <a:cs typeface="Arial"/>
              </a:rPr>
              <a:t> </a:t>
            </a:r>
            <a:r>
              <a:rPr sz="1800" spc="-75" dirty="0">
                <a:solidFill>
                  <a:srgbClr val="001F5F"/>
                </a:solidFill>
                <a:latin typeface="Arial"/>
                <a:cs typeface="Arial"/>
              </a:rPr>
              <a:t>palpable</a:t>
            </a:r>
            <a:endParaRPr sz="1800">
              <a:latin typeface="Arial"/>
              <a:cs typeface="Arial"/>
            </a:endParaRPr>
          </a:p>
          <a:p>
            <a:pPr marL="12700">
              <a:lnSpc>
                <a:spcPct val="100000"/>
              </a:lnSpc>
            </a:pPr>
            <a:r>
              <a:rPr sz="1800" spc="-225" dirty="0">
                <a:solidFill>
                  <a:srgbClr val="001F5F"/>
                </a:solidFill>
                <a:latin typeface="Arial"/>
                <a:cs typeface="Arial"/>
              </a:rPr>
              <a:t>JVP– </a:t>
            </a:r>
            <a:r>
              <a:rPr sz="1800" spc="-30" dirty="0">
                <a:solidFill>
                  <a:srgbClr val="001F5F"/>
                </a:solidFill>
                <a:latin typeface="Arial"/>
                <a:cs typeface="Arial"/>
              </a:rPr>
              <a:t>Not</a:t>
            </a:r>
            <a:r>
              <a:rPr sz="1800" spc="-235" dirty="0">
                <a:solidFill>
                  <a:srgbClr val="001F5F"/>
                </a:solidFill>
                <a:latin typeface="Arial"/>
                <a:cs typeface="Arial"/>
              </a:rPr>
              <a:t> </a:t>
            </a:r>
            <a:r>
              <a:rPr sz="1800" spc="-65" dirty="0">
                <a:solidFill>
                  <a:srgbClr val="001F5F"/>
                </a:solidFill>
                <a:latin typeface="Arial"/>
                <a:cs typeface="Arial"/>
              </a:rPr>
              <a:t>visible</a:t>
            </a:r>
            <a:endParaRPr sz="1800">
              <a:latin typeface="Arial"/>
              <a:cs typeface="Arial"/>
            </a:endParaRPr>
          </a:p>
          <a:p>
            <a:pPr marL="12700">
              <a:lnSpc>
                <a:spcPct val="100000"/>
              </a:lnSpc>
            </a:pPr>
            <a:r>
              <a:rPr sz="1800" spc="-75" dirty="0">
                <a:solidFill>
                  <a:srgbClr val="001F5F"/>
                </a:solidFill>
                <a:latin typeface="Arial"/>
                <a:cs typeface="Arial"/>
              </a:rPr>
              <a:t>Vitals</a:t>
            </a:r>
            <a:endParaRPr sz="1800">
              <a:latin typeface="Arial"/>
              <a:cs typeface="Arial"/>
            </a:endParaRPr>
          </a:p>
          <a:p>
            <a:pPr marL="12700" marR="5080">
              <a:lnSpc>
                <a:spcPct val="100000"/>
              </a:lnSpc>
            </a:pPr>
            <a:r>
              <a:rPr sz="1800" spc="-90" dirty="0">
                <a:solidFill>
                  <a:srgbClr val="001F5F"/>
                </a:solidFill>
                <a:latin typeface="Arial"/>
                <a:cs typeface="Arial"/>
              </a:rPr>
              <a:t>Temperature– </a:t>
            </a:r>
            <a:r>
              <a:rPr sz="1800" spc="-60" dirty="0">
                <a:solidFill>
                  <a:srgbClr val="001F5F"/>
                </a:solidFill>
                <a:latin typeface="Arial"/>
                <a:cs typeface="Arial"/>
              </a:rPr>
              <a:t>….measured/febrile/afebrile  </a:t>
            </a:r>
            <a:r>
              <a:rPr sz="1800" spc="-130" dirty="0">
                <a:solidFill>
                  <a:srgbClr val="001F5F"/>
                </a:solidFill>
                <a:latin typeface="Arial"/>
                <a:cs typeface="Arial"/>
              </a:rPr>
              <a:t>Pulse</a:t>
            </a:r>
            <a:r>
              <a:rPr sz="1800" spc="-90" dirty="0">
                <a:solidFill>
                  <a:srgbClr val="001F5F"/>
                </a:solidFill>
                <a:latin typeface="Arial"/>
                <a:cs typeface="Arial"/>
              </a:rPr>
              <a:t> </a:t>
            </a:r>
            <a:r>
              <a:rPr sz="1800" spc="-50" dirty="0">
                <a:solidFill>
                  <a:srgbClr val="001F5F"/>
                </a:solidFill>
                <a:latin typeface="Arial"/>
                <a:cs typeface="Arial"/>
              </a:rPr>
              <a:t>-</a:t>
            </a:r>
            <a:endParaRPr sz="1800">
              <a:latin typeface="Arial"/>
              <a:cs typeface="Arial"/>
            </a:endParaRPr>
          </a:p>
          <a:p>
            <a:pPr marL="12700" marR="2810510">
              <a:lnSpc>
                <a:spcPct val="100000"/>
              </a:lnSpc>
            </a:pPr>
            <a:r>
              <a:rPr sz="1800" spc="-85" dirty="0">
                <a:solidFill>
                  <a:srgbClr val="001F5F"/>
                </a:solidFill>
                <a:latin typeface="Arial"/>
                <a:cs typeface="Arial"/>
              </a:rPr>
              <a:t>Respiration</a:t>
            </a:r>
            <a:r>
              <a:rPr sz="1800" spc="-130" dirty="0">
                <a:solidFill>
                  <a:srgbClr val="001F5F"/>
                </a:solidFill>
                <a:latin typeface="Arial"/>
                <a:cs typeface="Arial"/>
              </a:rPr>
              <a:t> </a:t>
            </a:r>
            <a:r>
              <a:rPr sz="1800" spc="-50" dirty="0">
                <a:solidFill>
                  <a:srgbClr val="001F5F"/>
                </a:solidFill>
                <a:latin typeface="Arial"/>
                <a:cs typeface="Arial"/>
              </a:rPr>
              <a:t>-  </a:t>
            </a:r>
            <a:r>
              <a:rPr sz="1800" spc="-250" dirty="0">
                <a:solidFill>
                  <a:srgbClr val="001F5F"/>
                </a:solidFill>
                <a:latin typeface="Arial"/>
                <a:cs typeface="Arial"/>
              </a:rPr>
              <a:t>BP</a:t>
            </a:r>
            <a:r>
              <a:rPr sz="1800" spc="-105" dirty="0">
                <a:solidFill>
                  <a:srgbClr val="001F5F"/>
                </a:solidFill>
                <a:latin typeface="Arial"/>
                <a:cs typeface="Arial"/>
              </a:rPr>
              <a:t> </a:t>
            </a:r>
            <a:r>
              <a:rPr sz="1800" spc="-50" dirty="0">
                <a:solidFill>
                  <a:srgbClr val="001F5F"/>
                </a:solidFill>
                <a:latin typeface="Arial"/>
                <a:cs typeface="Arial"/>
              </a:rPr>
              <a:t>-</a:t>
            </a:r>
            <a:endParaRPr sz="1800">
              <a:latin typeface="Arial"/>
              <a:cs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5797" y="202438"/>
            <a:ext cx="4925060" cy="574040"/>
          </a:xfrm>
          <a:prstGeom prst="rect">
            <a:avLst/>
          </a:prstGeom>
        </p:spPr>
        <p:txBody>
          <a:bodyPr vert="horz" wrap="square" lIns="0" tIns="12700" rIns="0" bIns="0" rtlCol="0">
            <a:spAutoFit/>
          </a:bodyPr>
          <a:lstStyle/>
          <a:p>
            <a:pPr marL="12700">
              <a:lnSpc>
                <a:spcPct val="100000"/>
              </a:lnSpc>
              <a:spcBef>
                <a:spcPts val="100"/>
              </a:spcBef>
            </a:pPr>
            <a:r>
              <a:rPr spc="-300" dirty="0"/>
              <a:t>The </a:t>
            </a:r>
            <a:r>
              <a:rPr spc="-220" dirty="0"/>
              <a:t>systemic</a:t>
            </a:r>
            <a:r>
              <a:rPr spc="-305" dirty="0"/>
              <a:t> </a:t>
            </a:r>
            <a:r>
              <a:rPr spc="-204" dirty="0"/>
              <a:t>examination</a:t>
            </a:r>
          </a:p>
        </p:txBody>
      </p:sp>
      <p:sp>
        <p:nvSpPr>
          <p:cNvPr id="3" name="object 3"/>
          <p:cNvSpPr txBox="1"/>
          <p:nvPr/>
        </p:nvSpPr>
        <p:spPr>
          <a:xfrm>
            <a:off x="535940" y="892810"/>
            <a:ext cx="5445760" cy="5513070"/>
          </a:xfrm>
          <a:prstGeom prst="rect">
            <a:avLst/>
          </a:prstGeom>
        </p:spPr>
        <p:txBody>
          <a:bodyPr vert="horz" wrap="square" lIns="0" tIns="195580" rIns="0" bIns="0" rtlCol="0">
            <a:spAutoFit/>
          </a:bodyPr>
          <a:lstStyle/>
          <a:p>
            <a:pPr marL="355600" indent="-342900">
              <a:lnSpc>
                <a:spcPct val="100000"/>
              </a:lnSpc>
              <a:spcBef>
                <a:spcPts val="1540"/>
              </a:spcBef>
              <a:buChar char="•"/>
              <a:tabLst>
                <a:tab pos="354965" algn="l"/>
                <a:tab pos="355600" algn="l"/>
              </a:tabLst>
            </a:pPr>
            <a:r>
              <a:rPr sz="2400" spc="-175" dirty="0">
                <a:solidFill>
                  <a:srgbClr val="001F5F"/>
                </a:solidFill>
                <a:latin typeface="Arial"/>
                <a:cs typeface="Arial"/>
              </a:rPr>
              <a:t>The </a:t>
            </a:r>
            <a:r>
              <a:rPr sz="2400" spc="-100" dirty="0">
                <a:solidFill>
                  <a:srgbClr val="001F5F"/>
                </a:solidFill>
                <a:latin typeface="Arial"/>
                <a:cs typeface="Arial"/>
              </a:rPr>
              <a:t>various </a:t>
            </a:r>
            <a:r>
              <a:rPr sz="2400" spc="-160" dirty="0">
                <a:solidFill>
                  <a:srgbClr val="001F5F"/>
                </a:solidFill>
                <a:latin typeface="Arial"/>
                <a:cs typeface="Arial"/>
              </a:rPr>
              <a:t>systems </a:t>
            </a:r>
            <a:r>
              <a:rPr sz="2400" spc="20" dirty="0">
                <a:solidFill>
                  <a:srgbClr val="001F5F"/>
                </a:solidFill>
                <a:latin typeface="Arial"/>
                <a:cs typeface="Arial"/>
              </a:rPr>
              <a:t>to </a:t>
            </a:r>
            <a:r>
              <a:rPr sz="2400" spc="-110" dirty="0">
                <a:solidFill>
                  <a:srgbClr val="001F5F"/>
                </a:solidFill>
                <a:latin typeface="Arial"/>
                <a:cs typeface="Arial"/>
              </a:rPr>
              <a:t>be </a:t>
            </a:r>
            <a:r>
              <a:rPr sz="2400" spc="-114" dirty="0">
                <a:solidFill>
                  <a:srgbClr val="001F5F"/>
                </a:solidFill>
                <a:latin typeface="Arial"/>
                <a:cs typeface="Arial"/>
              </a:rPr>
              <a:t>examined </a:t>
            </a:r>
            <a:r>
              <a:rPr sz="2400" spc="-110" dirty="0">
                <a:solidFill>
                  <a:srgbClr val="001F5F"/>
                </a:solidFill>
                <a:latin typeface="Arial"/>
                <a:cs typeface="Arial"/>
              </a:rPr>
              <a:t>are</a:t>
            </a:r>
            <a:r>
              <a:rPr sz="2400" spc="-315" dirty="0">
                <a:solidFill>
                  <a:srgbClr val="001F5F"/>
                </a:solidFill>
                <a:latin typeface="Arial"/>
                <a:cs typeface="Arial"/>
              </a:rPr>
              <a:t> </a:t>
            </a:r>
            <a:r>
              <a:rPr sz="2400" spc="-25" dirty="0">
                <a:solidFill>
                  <a:srgbClr val="001F5F"/>
                </a:solidFill>
                <a:latin typeface="Arial"/>
                <a:cs typeface="Arial"/>
              </a:rPr>
              <a:t>:</a:t>
            </a:r>
            <a:endParaRPr sz="2400">
              <a:latin typeface="Arial"/>
              <a:cs typeface="Arial"/>
            </a:endParaRPr>
          </a:p>
          <a:p>
            <a:pPr marL="355600" indent="-342900">
              <a:lnSpc>
                <a:spcPct val="100000"/>
              </a:lnSpc>
              <a:spcBef>
                <a:spcPts val="1440"/>
              </a:spcBef>
              <a:buFont typeface="Arial"/>
              <a:buChar char="•"/>
              <a:tabLst>
                <a:tab pos="354965" algn="l"/>
                <a:tab pos="355600" algn="l"/>
              </a:tabLst>
            </a:pPr>
            <a:r>
              <a:rPr sz="2400" b="1" spc="-215" dirty="0">
                <a:solidFill>
                  <a:srgbClr val="001F5F"/>
                </a:solidFill>
                <a:latin typeface="Trebuchet MS"/>
                <a:cs typeface="Trebuchet MS"/>
              </a:rPr>
              <a:t>1. </a:t>
            </a:r>
            <a:r>
              <a:rPr sz="2400" b="1" spc="-135" dirty="0">
                <a:solidFill>
                  <a:srgbClr val="001F5F"/>
                </a:solidFill>
                <a:latin typeface="Trebuchet MS"/>
                <a:cs typeface="Trebuchet MS"/>
              </a:rPr>
              <a:t>Cardio </a:t>
            </a:r>
            <a:r>
              <a:rPr sz="2400" b="1" spc="-150" dirty="0">
                <a:solidFill>
                  <a:srgbClr val="001F5F"/>
                </a:solidFill>
                <a:latin typeface="Trebuchet MS"/>
                <a:cs typeface="Trebuchet MS"/>
              </a:rPr>
              <a:t>- </a:t>
            </a:r>
            <a:r>
              <a:rPr sz="2400" b="1" spc="-135" dirty="0">
                <a:solidFill>
                  <a:srgbClr val="001F5F"/>
                </a:solidFill>
                <a:latin typeface="Trebuchet MS"/>
                <a:cs typeface="Trebuchet MS"/>
              </a:rPr>
              <a:t>vascular</a:t>
            </a:r>
            <a:r>
              <a:rPr sz="2400" b="1" spc="-290" dirty="0">
                <a:solidFill>
                  <a:srgbClr val="001F5F"/>
                </a:solidFill>
                <a:latin typeface="Trebuchet MS"/>
                <a:cs typeface="Trebuchet MS"/>
              </a:rPr>
              <a:t> </a:t>
            </a:r>
            <a:r>
              <a:rPr sz="2400" b="1" spc="-150" dirty="0">
                <a:solidFill>
                  <a:srgbClr val="001F5F"/>
                </a:solidFill>
                <a:latin typeface="Trebuchet MS"/>
                <a:cs typeface="Trebuchet MS"/>
              </a:rPr>
              <a:t>system.</a:t>
            </a:r>
            <a:endParaRPr sz="2400">
              <a:latin typeface="Trebuchet MS"/>
              <a:cs typeface="Trebuchet MS"/>
            </a:endParaRPr>
          </a:p>
          <a:p>
            <a:pPr marL="355600" indent="-342900">
              <a:lnSpc>
                <a:spcPct val="100000"/>
              </a:lnSpc>
              <a:spcBef>
                <a:spcPts val="1440"/>
              </a:spcBef>
              <a:buFont typeface="Arial"/>
              <a:buChar char="•"/>
              <a:tabLst>
                <a:tab pos="354965" algn="l"/>
                <a:tab pos="355600" algn="l"/>
              </a:tabLst>
            </a:pPr>
            <a:r>
              <a:rPr sz="2400" b="1" spc="-215" dirty="0">
                <a:solidFill>
                  <a:srgbClr val="001F5F"/>
                </a:solidFill>
                <a:latin typeface="Trebuchet MS"/>
                <a:cs typeface="Trebuchet MS"/>
              </a:rPr>
              <a:t>2. </a:t>
            </a:r>
            <a:r>
              <a:rPr sz="2400" b="1" spc="-140" dirty="0">
                <a:solidFill>
                  <a:srgbClr val="001F5F"/>
                </a:solidFill>
                <a:latin typeface="Trebuchet MS"/>
                <a:cs typeface="Trebuchet MS"/>
              </a:rPr>
              <a:t>Respiratory</a:t>
            </a:r>
            <a:r>
              <a:rPr sz="2400" b="1" spc="-170" dirty="0">
                <a:solidFill>
                  <a:srgbClr val="001F5F"/>
                </a:solidFill>
                <a:latin typeface="Trebuchet MS"/>
                <a:cs typeface="Trebuchet MS"/>
              </a:rPr>
              <a:t> </a:t>
            </a:r>
            <a:r>
              <a:rPr sz="2400" b="1" spc="-150" dirty="0">
                <a:solidFill>
                  <a:srgbClr val="001F5F"/>
                </a:solidFill>
                <a:latin typeface="Trebuchet MS"/>
                <a:cs typeface="Trebuchet MS"/>
              </a:rPr>
              <a:t>system.</a:t>
            </a:r>
            <a:endParaRPr sz="2400">
              <a:latin typeface="Trebuchet MS"/>
              <a:cs typeface="Trebuchet MS"/>
            </a:endParaRPr>
          </a:p>
          <a:p>
            <a:pPr marL="355600" indent="-342900">
              <a:lnSpc>
                <a:spcPct val="100000"/>
              </a:lnSpc>
              <a:spcBef>
                <a:spcPts val="1440"/>
              </a:spcBef>
              <a:buFont typeface="Arial"/>
              <a:buChar char="•"/>
              <a:tabLst>
                <a:tab pos="354965" algn="l"/>
                <a:tab pos="355600" algn="l"/>
              </a:tabLst>
            </a:pPr>
            <a:r>
              <a:rPr sz="2400" b="1" spc="-215" dirty="0">
                <a:solidFill>
                  <a:srgbClr val="001F5F"/>
                </a:solidFill>
                <a:latin typeface="Trebuchet MS"/>
                <a:cs typeface="Trebuchet MS"/>
              </a:rPr>
              <a:t>3. </a:t>
            </a:r>
            <a:r>
              <a:rPr sz="2400" b="1" spc="-125" dirty="0">
                <a:solidFill>
                  <a:srgbClr val="001F5F"/>
                </a:solidFill>
                <a:latin typeface="Trebuchet MS"/>
                <a:cs typeface="Trebuchet MS"/>
              </a:rPr>
              <a:t>Digestive </a:t>
            </a:r>
            <a:r>
              <a:rPr sz="2400" b="1" spc="-135" dirty="0">
                <a:solidFill>
                  <a:srgbClr val="001F5F"/>
                </a:solidFill>
                <a:latin typeface="Trebuchet MS"/>
                <a:cs typeface="Trebuchet MS"/>
              </a:rPr>
              <a:t>system</a:t>
            </a:r>
            <a:r>
              <a:rPr sz="2400" b="1" spc="-225" dirty="0">
                <a:solidFill>
                  <a:srgbClr val="001F5F"/>
                </a:solidFill>
                <a:latin typeface="Trebuchet MS"/>
                <a:cs typeface="Trebuchet MS"/>
              </a:rPr>
              <a:t> </a:t>
            </a:r>
            <a:r>
              <a:rPr sz="2400" b="1" spc="-245" dirty="0">
                <a:solidFill>
                  <a:srgbClr val="001F5F"/>
                </a:solidFill>
                <a:latin typeface="Trebuchet MS"/>
                <a:cs typeface="Trebuchet MS"/>
              </a:rPr>
              <a:t>.</a:t>
            </a:r>
            <a:endParaRPr sz="2400">
              <a:latin typeface="Trebuchet MS"/>
              <a:cs typeface="Trebuchet MS"/>
            </a:endParaRPr>
          </a:p>
          <a:p>
            <a:pPr marL="355600" indent="-342900">
              <a:lnSpc>
                <a:spcPct val="100000"/>
              </a:lnSpc>
              <a:spcBef>
                <a:spcPts val="1440"/>
              </a:spcBef>
              <a:buChar char="•"/>
              <a:tabLst>
                <a:tab pos="354965" algn="l"/>
                <a:tab pos="355600" algn="l"/>
              </a:tabLst>
            </a:pPr>
            <a:r>
              <a:rPr sz="2400" spc="-90" dirty="0">
                <a:solidFill>
                  <a:srgbClr val="001F5F"/>
                </a:solidFill>
                <a:latin typeface="Arial"/>
                <a:cs typeface="Arial"/>
              </a:rPr>
              <a:t>4. </a:t>
            </a:r>
            <a:r>
              <a:rPr sz="2400" spc="-80" dirty="0">
                <a:solidFill>
                  <a:srgbClr val="001F5F"/>
                </a:solidFill>
                <a:latin typeface="Arial"/>
                <a:cs typeface="Arial"/>
              </a:rPr>
              <a:t>Hemopoietic </a:t>
            </a:r>
            <a:r>
              <a:rPr sz="2400" spc="-145" dirty="0">
                <a:solidFill>
                  <a:srgbClr val="001F5F"/>
                </a:solidFill>
                <a:latin typeface="Arial"/>
                <a:cs typeface="Arial"/>
              </a:rPr>
              <a:t>system</a:t>
            </a:r>
            <a:r>
              <a:rPr sz="2400" spc="-250" dirty="0">
                <a:solidFill>
                  <a:srgbClr val="001F5F"/>
                </a:solidFill>
                <a:latin typeface="Arial"/>
                <a:cs typeface="Arial"/>
              </a:rPr>
              <a:t> </a:t>
            </a:r>
            <a:r>
              <a:rPr sz="2400" spc="-65" dirty="0">
                <a:solidFill>
                  <a:srgbClr val="001F5F"/>
                </a:solidFill>
                <a:latin typeface="Arial"/>
                <a:cs typeface="Arial"/>
              </a:rPr>
              <a:t>.</a:t>
            </a:r>
            <a:endParaRPr sz="2400">
              <a:latin typeface="Arial"/>
              <a:cs typeface="Arial"/>
            </a:endParaRPr>
          </a:p>
          <a:p>
            <a:pPr marL="355600" indent="-342900">
              <a:lnSpc>
                <a:spcPct val="100000"/>
              </a:lnSpc>
              <a:spcBef>
                <a:spcPts val="1445"/>
              </a:spcBef>
              <a:buChar char="•"/>
              <a:tabLst>
                <a:tab pos="354965" algn="l"/>
                <a:tab pos="355600" algn="l"/>
              </a:tabLst>
            </a:pPr>
            <a:r>
              <a:rPr sz="2400" spc="-90" dirty="0">
                <a:solidFill>
                  <a:srgbClr val="001F5F"/>
                </a:solidFill>
                <a:latin typeface="Arial"/>
                <a:cs typeface="Arial"/>
              </a:rPr>
              <a:t>5. </a:t>
            </a:r>
            <a:r>
              <a:rPr sz="2400" spc="-114" dirty="0">
                <a:solidFill>
                  <a:srgbClr val="001F5F"/>
                </a:solidFill>
                <a:latin typeface="Arial"/>
                <a:cs typeface="Arial"/>
              </a:rPr>
              <a:t>Excretory</a:t>
            </a:r>
            <a:r>
              <a:rPr sz="2400" spc="-204" dirty="0">
                <a:solidFill>
                  <a:srgbClr val="001F5F"/>
                </a:solidFill>
                <a:latin typeface="Arial"/>
                <a:cs typeface="Arial"/>
              </a:rPr>
              <a:t> </a:t>
            </a:r>
            <a:r>
              <a:rPr sz="2400" spc="-130" dirty="0">
                <a:solidFill>
                  <a:srgbClr val="001F5F"/>
                </a:solidFill>
                <a:latin typeface="Arial"/>
                <a:cs typeface="Arial"/>
              </a:rPr>
              <a:t>system.</a:t>
            </a:r>
            <a:endParaRPr sz="2400">
              <a:latin typeface="Arial"/>
              <a:cs typeface="Arial"/>
            </a:endParaRPr>
          </a:p>
          <a:p>
            <a:pPr marL="355600" indent="-342900">
              <a:lnSpc>
                <a:spcPct val="100000"/>
              </a:lnSpc>
              <a:spcBef>
                <a:spcPts val="1440"/>
              </a:spcBef>
              <a:buChar char="•"/>
              <a:tabLst>
                <a:tab pos="354965" algn="l"/>
                <a:tab pos="355600" algn="l"/>
              </a:tabLst>
            </a:pPr>
            <a:r>
              <a:rPr sz="2400" spc="-90" dirty="0">
                <a:solidFill>
                  <a:srgbClr val="001F5F"/>
                </a:solidFill>
                <a:latin typeface="Arial"/>
                <a:cs typeface="Arial"/>
              </a:rPr>
              <a:t>6. </a:t>
            </a:r>
            <a:r>
              <a:rPr sz="2400" spc="-105" dirty="0">
                <a:solidFill>
                  <a:srgbClr val="001F5F"/>
                </a:solidFill>
                <a:latin typeface="Arial"/>
                <a:cs typeface="Arial"/>
              </a:rPr>
              <a:t>Reproductive </a:t>
            </a:r>
            <a:r>
              <a:rPr sz="2400" spc="-145" dirty="0">
                <a:solidFill>
                  <a:srgbClr val="001F5F"/>
                </a:solidFill>
                <a:latin typeface="Arial"/>
                <a:cs typeface="Arial"/>
              </a:rPr>
              <a:t>system</a:t>
            </a:r>
            <a:r>
              <a:rPr sz="2400" spc="-220" dirty="0">
                <a:solidFill>
                  <a:srgbClr val="001F5F"/>
                </a:solidFill>
                <a:latin typeface="Arial"/>
                <a:cs typeface="Arial"/>
              </a:rPr>
              <a:t> </a:t>
            </a:r>
            <a:r>
              <a:rPr sz="2400" spc="-65" dirty="0">
                <a:solidFill>
                  <a:srgbClr val="001F5F"/>
                </a:solidFill>
                <a:latin typeface="Arial"/>
                <a:cs typeface="Arial"/>
              </a:rPr>
              <a:t>.</a:t>
            </a:r>
            <a:endParaRPr sz="2400">
              <a:latin typeface="Arial"/>
              <a:cs typeface="Arial"/>
            </a:endParaRPr>
          </a:p>
          <a:p>
            <a:pPr marL="355600" indent="-342900">
              <a:lnSpc>
                <a:spcPct val="100000"/>
              </a:lnSpc>
              <a:spcBef>
                <a:spcPts val="1440"/>
              </a:spcBef>
              <a:buChar char="•"/>
              <a:tabLst>
                <a:tab pos="354965" algn="l"/>
                <a:tab pos="355600" algn="l"/>
              </a:tabLst>
            </a:pPr>
            <a:r>
              <a:rPr sz="2400" spc="-90" dirty="0">
                <a:solidFill>
                  <a:srgbClr val="001F5F"/>
                </a:solidFill>
                <a:latin typeface="Arial"/>
                <a:cs typeface="Arial"/>
              </a:rPr>
              <a:t>7. </a:t>
            </a:r>
            <a:r>
              <a:rPr sz="2400" spc="-114" dirty="0">
                <a:solidFill>
                  <a:srgbClr val="001F5F"/>
                </a:solidFill>
                <a:latin typeface="Arial"/>
                <a:cs typeface="Arial"/>
              </a:rPr>
              <a:t>Endocrine </a:t>
            </a:r>
            <a:r>
              <a:rPr sz="2400" spc="-145" dirty="0">
                <a:solidFill>
                  <a:srgbClr val="001F5F"/>
                </a:solidFill>
                <a:latin typeface="Arial"/>
                <a:cs typeface="Arial"/>
              </a:rPr>
              <a:t>system</a:t>
            </a:r>
            <a:r>
              <a:rPr sz="2400" spc="-200" dirty="0">
                <a:solidFill>
                  <a:srgbClr val="001F5F"/>
                </a:solidFill>
                <a:latin typeface="Arial"/>
                <a:cs typeface="Arial"/>
              </a:rPr>
              <a:t> </a:t>
            </a:r>
            <a:r>
              <a:rPr sz="2400" spc="-65" dirty="0">
                <a:solidFill>
                  <a:srgbClr val="001F5F"/>
                </a:solidFill>
                <a:latin typeface="Arial"/>
                <a:cs typeface="Arial"/>
              </a:rPr>
              <a:t>.</a:t>
            </a:r>
            <a:endParaRPr sz="2400">
              <a:latin typeface="Arial"/>
              <a:cs typeface="Arial"/>
            </a:endParaRPr>
          </a:p>
          <a:p>
            <a:pPr marL="355600" indent="-342900">
              <a:lnSpc>
                <a:spcPct val="100000"/>
              </a:lnSpc>
              <a:spcBef>
                <a:spcPts val="1440"/>
              </a:spcBef>
              <a:buChar char="•"/>
              <a:tabLst>
                <a:tab pos="354965" algn="l"/>
                <a:tab pos="355600" algn="l"/>
              </a:tabLst>
            </a:pPr>
            <a:r>
              <a:rPr sz="2400" spc="-90" dirty="0">
                <a:solidFill>
                  <a:srgbClr val="001F5F"/>
                </a:solidFill>
                <a:latin typeface="Arial"/>
                <a:cs typeface="Arial"/>
              </a:rPr>
              <a:t>8. </a:t>
            </a:r>
            <a:r>
              <a:rPr sz="2400" b="1" spc="-110" dirty="0">
                <a:solidFill>
                  <a:srgbClr val="001F5F"/>
                </a:solidFill>
                <a:latin typeface="Trebuchet MS"/>
                <a:cs typeface="Trebuchet MS"/>
              </a:rPr>
              <a:t>Nervous </a:t>
            </a:r>
            <a:r>
              <a:rPr sz="2400" b="1" spc="-135" dirty="0">
                <a:solidFill>
                  <a:srgbClr val="001F5F"/>
                </a:solidFill>
                <a:latin typeface="Trebuchet MS"/>
                <a:cs typeface="Trebuchet MS"/>
              </a:rPr>
              <a:t>system</a:t>
            </a:r>
            <a:r>
              <a:rPr sz="2400" b="1" spc="-330" dirty="0">
                <a:solidFill>
                  <a:srgbClr val="001F5F"/>
                </a:solidFill>
                <a:latin typeface="Trebuchet MS"/>
                <a:cs typeface="Trebuchet MS"/>
              </a:rPr>
              <a:t> </a:t>
            </a:r>
            <a:r>
              <a:rPr sz="2400" b="1" spc="-245" dirty="0">
                <a:solidFill>
                  <a:srgbClr val="001F5F"/>
                </a:solidFill>
                <a:latin typeface="Trebuchet MS"/>
                <a:cs typeface="Trebuchet MS"/>
              </a:rPr>
              <a:t>.</a:t>
            </a:r>
            <a:endParaRPr sz="2400">
              <a:latin typeface="Trebuchet MS"/>
              <a:cs typeface="Trebuchet MS"/>
            </a:endParaRPr>
          </a:p>
          <a:p>
            <a:pPr marL="355600" indent="-342900">
              <a:lnSpc>
                <a:spcPct val="100000"/>
              </a:lnSpc>
              <a:spcBef>
                <a:spcPts val="1440"/>
              </a:spcBef>
              <a:buChar char="•"/>
              <a:tabLst>
                <a:tab pos="354965" algn="l"/>
                <a:tab pos="355600" algn="l"/>
              </a:tabLst>
            </a:pPr>
            <a:r>
              <a:rPr sz="2400" spc="-90" dirty="0">
                <a:solidFill>
                  <a:srgbClr val="001F5F"/>
                </a:solidFill>
                <a:latin typeface="Arial"/>
                <a:cs typeface="Arial"/>
              </a:rPr>
              <a:t>9. </a:t>
            </a:r>
            <a:r>
              <a:rPr sz="2400" spc="-150" dirty="0">
                <a:solidFill>
                  <a:srgbClr val="001F5F"/>
                </a:solidFill>
                <a:latin typeface="Arial"/>
                <a:cs typeface="Arial"/>
              </a:rPr>
              <a:t>Special</a:t>
            </a:r>
            <a:r>
              <a:rPr sz="2400" spc="-200" dirty="0">
                <a:solidFill>
                  <a:srgbClr val="001F5F"/>
                </a:solidFill>
                <a:latin typeface="Arial"/>
                <a:cs typeface="Arial"/>
              </a:rPr>
              <a:t> </a:t>
            </a:r>
            <a:r>
              <a:rPr sz="2400" spc="-180" dirty="0">
                <a:solidFill>
                  <a:srgbClr val="001F5F"/>
                </a:solidFill>
                <a:latin typeface="Arial"/>
                <a:cs typeface="Arial"/>
              </a:rPr>
              <a:t>senses.</a:t>
            </a:r>
            <a:endParaRPr sz="2400">
              <a:latin typeface="Arial"/>
              <a:cs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3185" y="461899"/>
            <a:ext cx="2355215" cy="696595"/>
          </a:xfrm>
          <a:prstGeom prst="rect">
            <a:avLst/>
          </a:prstGeom>
        </p:spPr>
        <p:txBody>
          <a:bodyPr vert="horz" wrap="square" lIns="0" tIns="13335" rIns="0" bIns="0" rtlCol="0">
            <a:spAutoFit/>
          </a:bodyPr>
          <a:lstStyle/>
          <a:p>
            <a:pPr marL="12700">
              <a:lnSpc>
                <a:spcPct val="100000"/>
              </a:lnSpc>
              <a:spcBef>
                <a:spcPts val="105"/>
              </a:spcBef>
            </a:pPr>
            <a:r>
              <a:rPr sz="4400" b="0" spc="-275" dirty="0">
                <a:solidFill>
                  <a:srgbClr val="001F5F"/>
                </a:solidFill>
                <a:latin typeface="Arial"/>
                <a:cs typeface="Arial"/>
              </a:rPr>
              <a:t>Thank</a:t>
            </a:r>
            <a:r>
              <a:rPr sz="4400" b="0" spc="-285" dirty="0">
                <a:solidFill>
                  <a:srgbClr val="001F5F"/>
                </a:solidFill>
                <a:latin typeface="Arial"/>
                <a:cs typeface="Arial"/>
              </a:rPr>
              <a:t> </a:t>
            </a:r>
            <a:r>
              <a:rPr sz="4400" b="0" spc="-465" dirty="0">
                <a:solidFill>
                  <a:srgbClr val="001F5F"/>
                </a:solidFill>
                <a:latin typeface="Arial"/>
                <a:cs typeface="Arial"/>
              </a:rPr>
              <a:t>You</a:t>
            </a:r>
            <a:endParaRPr sz="4400">
              <a:latin typeface="Arial"/>
              <a:cs typeface="Arial"/>
            </a:endParaRPr>
          </a:p>
        </p:txBody>
      </p:sp>
      <p:sp>
        <p:nvSpPr>
          <p:cNvPr id="3" name="object 3"/>
          <p:cNvSpPr/>
          <p:nvPr/>
        </p:nvSpPr>
        <p:spPr>
          <a:xfrm>
            <a:off x="1752600" y="1552091"/>
            <a:ext cx="5562600" cy="521464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5940" y="110439"/>
            <a:ext cx="2052320" cy="514350"/>
          </a:xfrm>
          <a:prstGeom prst="rect">
            <a:avLst/>
          </a:prstGeom>
        </p:spPr>
        <p:txBody>
          <a:bodyPr vert="horz" wrap="square" lIns="0" tIns="13335" rIns="0" bIns="0" rtlCol="0">
            <a:spAutoFit/>
          </a:bodyPr>
          <a:lstStyle/>
          <a:p>
            <a:pPr marL="355600" indent="-342900">
              <a:lnSpc>
                <a:spcPct val="100000"/>
              </a:lnSpc>
              <a:spcBef>
                <a:spcPts val="105"/>
              </a:spcBef>
              <a:buChar char="•"/>
              <a:tabLst>
                <a:tab pos="354965" algn="l"/>
                <a:tab pos="355600" algn="l"/>
              </a:tabLst>
            </a:pPr>
            <a:r>
              <a:rPr sz="3200" spc="-185" dirty="0">
                <a:solidFill>
                  <a:srgbClr val="001F5F"/>
                </a:solidFill>
                <a:latin typeface="Arial"/>
                <a:cs typeface="Arial"/>
              </a:rPr>
              <a:t>Body</a:t>
            </a:r>
            <a:r>
              <a:rPr sz="3200" spc="-235" dirty="0">
                <a:solidFill>
                  <a:srgbClr val="001F5F"/>
                </a:solidFill>
                <a:latin typeface="Arial"/>
                <a:cs typeface="Arial"/>
              </a:rPr>
              <a:t> </a:t>
            </a:r>
            <a:r>
              <a:rPr sz="3200" spc="-55" dirty="0">
                <a:solidFill>
                  <a:srgbClr val="001F5F"/>
                </a:solidFill>
                <a:latin typeface="Arial"/>
                <a:cs typeface="Arial"/>
              </a:rPr>
              <a:t>Built</a:t>
            </a:r>
            <a:endParaRPr sz="3200">
              <a:latin typeface="Arial"/>
              <a:cs typeface="Arial"/>
            </a:endParaRPr>
          </a:p>
        </p:txBody>
      </p:sp>
      <p:sp>
        <p:nvSpPr>
          <p:cNvPr id="3" name="object 3"/>
          <p:cNvSpPr/>
          <p:nvPr/>
        </p:nvSpPr>
        <p:spPr>
          <a:xfrm>
            <a:off x="304800" y="838200"/>
            <a:ext cx="2133600" cy="2971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43200" y="822960"/>
            <a:ext cx="2819400" cy="295503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867400" y="909827"/>
            <a:ext cx="2692907" cy="27736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95400" y="3855718"/>
            <a:ext cx="2935224" cy="300228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578663" y="3928138"/>
            <a:ext cx="3780409" cy="2914107"/>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63500"/>
            <a:ext cx="7973695" cy="6720205"/>
          </a:xfrm>
          <a:prstGeom prst="rect">
            <a:avLst/>
          </a:prstGeom>
        </p:spPr>
        <p:txBody>
          <a:bodyPr vert="horz" wrap="square" lIns="0" tIns="12700" rIns="0" bIns="0" rtlCol="0">
            <a:spAutoFit/>
          </a:bodyPr>
          <a:lstStyle/>
          <a:p>
            <a:pPr marL="12700">
              <a:lnSpc>
                <a:spcPct val="100000"/>
              </a:lnSpc>
              <a:spcBef>
                <a:spcPts val="100"/>
              </a:spcBef>
            </a:pPr>
            <a:r>
              <a:rPr sz="2400" b="1" spc="-135" dirty="0">
                <a:solidFill>
                  <a:srgbClr val="FF0000"/>
                </a:solidFill>
                <a:latin typeface="Trebuchet MS"/>
                <a:cs typeface="Trebuchet MS"/>
              </a:rPr>
              <a:t>I. </a:t>
            </a:r>
            <a:r>
              <a:rPr sz="2400" b="1" spc="-100" dirty="0">
                <a:solidFill>
                  <a:srgbClr val="FF0000"/>
                </a:solidFill>
                <a:latin typeface="Trebuchet MS"/>
                <a:cs typeface="Trebuchet MS"/>
              </a:rPr>
              <a:t>Sheldon's </a:t>
            </a:r>
            <a:r>
              <a:rPr sz="2400" b="1" spc="-135" dirty="0">
                <a:solidFill>
                  <a:srgbClr val="FF0000"/>
                </a:solidFill>
                <a:latin typeface="Trebuchet MS"/>
                <a:cs typeface="Trebuchet MS"/>
              </a:rPr>
              <a:t>Anthropometric</a:t>
            </a:r>
            <a:r>
              <a:rPr sz="2400" b="1" spc="-345" dirty="0">
                <a:solidFill>
                  <a:srgbClr val="FF0000"/>
                </a:solidFill>
                <a:latin typeface="Trebuchet MS"/>
                <a:cs typeface="Trebuchet MS"/>
              </a:rPr>
              <a:t> </a:t>
            </a:r>
            <a:r>
              <a:rPr sz="2400" b="1" spc="-185" dirty="0">
                <a:solidFill>
                  <a:srgbClr val="FF0000"/>
                </a:solidFill>
                <a:latin typeface="Trebuchet MS"/>
                <a:cs typeface="Trebuchet MS"/>
              </a:rPr>
              <a:t>Types.</a:t>
            </a:r>
            <a:endParaRPr sz="2400">
              <a:latin typeface="Trebuchet MS"/>
              <a:cs typeface="Trebuchet MS"/>
            </a:endParaRPr>
          </a:p>
          <a:p>
            <a:pPr marL="355600" marR="674370" indent="-342900">
              <a:lnSpc>
                <a:spcPct val="140000"/>
              </a:lnSpc>
              <a:spcBef>
                <a:spcPts val="650"/>
              </a:spcBef>
              <a:buChar char="•"/>
              <a:tabLst>
                <a:tab pos="354965" algn="l"/>
                <a:tab pos="355600" algn="l"/>
              </a:tabLst>
            </a:pPr>
            <a:r>
              <a:rPr sz="2400" spc="-270" dirty="0">
                <a:solidFill>
                  <a:srgbClr val="001F5F"/>
                </a:solidFill>
                <a:latin typeface="Arial"/>
                <a:cs typeface="Arial"/>
              </a:rPr>
              <a:t>ENDOMORPHIC </a:t>
            </a:r>
            <a:r>
              <a:rPr sz="2400" spc="-65" dirty="0">
                <a:solidFill>
                  <a:srgbClr val="001F5F"/>
                </a:solidFill>
                <a:latin typeface="Arial"/>
                <a:cs typeface="Arial"/>
              </a:rPr>
              <a:t>- </a:t>
            </a:r>
            <a:r>
              <a:rPr sz="2400" spc="-30" dirty="0">
                <a:solidFill>
                  <a:srgbClr val="001F5F"/>
                </a:solidFill>
                <a:latin typeface="Arial"/>
                <a:cs typeface="Arial"/>
              </a:rPr>
              <a:t>in </a:t>
            </a:r>
            <a:r>
              <a:rPr sz="2400" spc="-65" dirty="0">
                <a:solidFill>
                  <a:srgbClr val="001F5F"/>
                </a:solidFill>
                <a:latin typeface="Arial"/>
                <a:cs typeface="Arial"/>
              </a:rPr>
              <a:t>whom </a:t>
            </a:r>
            <a:r>
              <a:rPr sz="2400" spc="-130" dirty="0">
                <a:solidFill>
                  <a:srgbClr val="001F5F"/>
                </a:solidFill>
                <a:latin typeface="Arial"/>
                <a:cs typeface="Arial"/>
              </a:rPr>
              <a:t>viscera </a:t>
            </a:r>
            <a:r>
              <a:rPr sz="2400" spc="-114" dirty="0">
                <a:solidFill>
                  <a:srgbClr val="001F5F"/>
                </a:solidFill>
                <a:latin typeface="Arial"/>
                <a:cs typeface="Arial"/>
              </a:rPr>
              <a:t>and </a:t>
            </a:r>
            <a:r>
              <a:rPr sz="2400" spc="-100" dirty="0">
                <a:solidFill>
                  <a:srgbClr val="001F5F"/>
                </a:solidFill>
                <a:latin typeface="Arial"/>
                <a:cs typeface="Arial"/>
              </a:rPr>
              <a:t>abdomen </a:t>
            </a:r>
            <a:r>
              <a:rPr sz="2400" spc="-45" dirty="0">
                <a:solidFill>
                  <a:srgbClr val="001F5F"/>
                </a:solidFill>
                <a:latin typeface="Arial"/>
                <a:cs typeface="Arial"/>
              </a:rPr>
              <a:t>tend</a:t>
            </a:r>
            <a:r>
              <a:rPr sz="2400" spc="-300" dirty="0">
                <a:solidFill>
                  <a:srgbClr val="001F5F"/>
                </a:solidFill>
                <a:latin typeface="Arial"/>
                <a:cs typeface="Arial"/>
              </a:rPr>
              <a:t> </a:t>
            </a:r>
            <a:r>
              <a:rPr sz="2400" spc="20" dirty="0">
                <a:solidFill>
                  <a:srgbClr val="001F5F"/>
                </a:solidFill>
                <a:latin typeface="Arial"/>
                <a:cs typeface="Arial"/>
              </a:rPr>
              <a:t>to  </a:t>
            </a:r>
            <a:r>
              <a:rPr sz="2400" spc="-70" dirty="0">
                <a:solidFill>
                  <a:srgbClr val="001F5F"/>
                </a:solidFill>
                <a:latin typeface="Arial"/>
                <a:cs typeface="Arial"/>
              </a:rPr>
              <a:t>dominate </a:t>
            </a:r>
            <a:r>
              <a:rPr sz="2400" spc="-30" dirty="0">
                <a:solidFill>
                  <a:srgbClr val="001F5F"/>
                </a:solidFill>
                <a:latin typeface="Arial"/>
                <a:cs typeface="Arial"/>
              </a:rPr>
              <a:t>the</a:t>
            </a:r>
            <a:r>
              <a:rPr sz="2400" spc="-195" dirty="0">
                <a:solidFill>
                  <a:srgbClr val="001F5F"/>
                </a:solidFill>
                <a:latin typeface="Arial"/>
                <a:cs typeface="Arial"/>
              </a:rPr>
              <a:t> </a:t>
            </a:r>
            <a:r>
              <a:rPr sz="2400" spc="-114" dirty="0">
                <a:solidFill>
                  <a:srgbClr val="001F5F"/>
                </a:solidFill>
                <a:latin typeface="Arial"/>
                <a:cs typeface="Arial"/>
              </a:rPr>
              <a:t>body.</a:t>
            </a:r>
            <a:endParaRPr sz="2400">
              <a:latin typeface="Arial"/>
              <a:cs typeface="Arial"/>
            </a:endParaRPr>
          </a:p>
          <a:p>
            <a:pPr marL="355600" indent="-342900">
              <a:lnSpc>
                <a:spcPct val="100000"/>
              </a:lnSpc>
              <a:spcBef>
                <a:spcPts val="1725"/>
              </a:spcBef>
              <a:buChar char="•"/>
              <a:tabLst>
                <a:tab pos="354965" algn="l"/>
                <a:tab pos="355600" algn="l"/>
              </a:tabLst>
            </a:pPr>
            <a:r>
              <a:rPr sz="2400" spc="-270" dirty="0">
                <a:solidFill>
                  <a:srgbClr val="001F5F"/>
                </a:solidFill>
                <a:latin typeface="Arial"/>
                <a:cs typeface="Arial"/>
              </a:rPr>
              <a:t>MESOMORPHIC </a:t>
            </a:r>
            <a:r>
              <a:rPr sz="2400" spc="-65" dirty="0">
                <a:solidFill>
                  <a:srgbClr val="001F5F"/>
                </a:solidFill>
                <a:latin typeface="Arial"/>
                <a:cs typeface="Arial"/>
              </a:rPr>
              <a:t>- </a:t>
            </a:r>
            <a:r>
              <a:rPr sz="2400" spc="-30" dirty="0">
                <a:solidFill>
                  <a:srgbClr val="001F5F"/>
                </a:solidFill>
                <a:latin typeface="Arial"/>
                <a:cs typeface="Arial"/>
              </a:rPr>
              <a:t>in </a:t>
            </a:r>
            <a:r>
              <a:rPr sz="2400" spc="-65" dirty="0">
                <a:solidFill>
                  <a:srgbClr val="001F5F"/>
                </a:solidFill>
                <a:latin typeface="Arial"/>
                <a:cs typeface="Arial"/>
              </a:rPr>
              <a:t>whom </a:t>
            </a:r>
            <a:r>
              <a:rPr sz="2400" spc="-25" dirty="0">
                <a:solidFill>
                  <a:srgbClr val="001F5F"/>
                </a:solidFill>
                <a:latin typeface="Arial"/>
                <a:cs typeface="Arial"/>
              </a:rPr>
              <a:t>the </a:t>
            </a:r>
            <a:r>
              <a:rPr sz="2400" spc="-100" dirty="0">
                <a:solidFill>
                  <a:srgbClr val="001F5F"/>
                </a:solidFill>
                <a:latin typeface="Arial"/>
                <a:cs typeface="Arial"/>
              </a:rPr>
              <a:t>muscular tissue </a:t>
            </a:r>
            <a:r>
              <a:rPr sz="2400" spc="-90" dirty="0">
                <a:solidFill>
                  <a:srgbClr val="001F5F"/>
                </a:solidFill>
                <a:latin typeface="Arial"/>
                <a:cs typeface="Arial"/>
              </a:rPr>
              <a:t>dominates</a:t>
            </a:r>
            <a:r>
              <a:rPr sz="2400" spc="-475" dirty="0">
                <a:solidFill>
                  <a:srgbClr val="001F5F"/>
                </a:solidFill>
                <a:latin typeface="Arial"/>
                <a:cs typeface="Arial"/>
              </a:rPr>
              <a:t> </a:t>
            </a:r>
            <a:r>
              <a:rPr sz="2400" spc="-25" dirty="0">
                <a:solidFill>
                  <a:srgbClr val="001F5F"/>
                </a:solidFill>
                <a:latin typeface="Arial"/>
                <a:cs typeface="Arial"/>
              </a:rPr>
              <a:t>the</a:t>
            </a:r>
            <a:endParaRPr sz="2400">
              <a:latin typeface="Arial"/>
              <a:cs typeface="Arial"/>
            </a:endParaRPr>
          </a:p>
          <a:p>
            <a:pPr marL="355600">
              <a:lnSpc>
                <a:spcPct val="100000"/>
              </a:lnSpc>
              <a:spcBef>
                <a:spcPts val="1155"/>
              </a:spcBef>
            </a:pPr>
            <a:r>
              <a:rPr sz="2400" spc="-90" dirty="0">
                <a:solidFill>
                  <a:srgbClr val="001F5F"/>
                </a:solidFill>
                <a:latin typeface="Arial"/>
                <a:cs typeface="Arial"/>
              </a:rPr>
              <a:t>body</a:t>
            </a:r>
            <a:endParaRPr sz="2400">
              <a:latin typeface="Arial"/>
              <a:cs typeface="Arial"/>
            </a:endParaRPr>
          </a:p>
          <a:p>
            <a:pPr marL="355600" marR="797560" indent="-342900">
              <a:lnSpc>
                <a:spcPct val="140000"/>
              </a:lnSpc>
              <a:spcBef>
                <a:spcPts val="575"/>
              </a:spcBef>
              <a:buChar char="•"/>
              <a:tabLst>
                <a:tab pos="354965" algn="l"/>
                <a:tab pos="355600" algn="l"/>
              </a:tabLst>
            </a:pPr>
            <a:r>
              <a:rPr sz="2400" spc="-305" dirty="0">
                <a:solidFill>
                  <a:srgbClr val="001F5F"/>
                </a:solidFill>
                <a:latin typeface="Arial"/>
                <a:cs typeface="Arial"/>
              </a:rPr>
              <a:t>ECTOMORPHIC </a:t>
            </a:r>
            <a:r>
              <a:rPr sz="2400" spc="-65" dirty="0">
                <a:solidFill>
                  <a:srgbClr val="001F5F"/>
                </a:solidFill>
                <a:latin typeface="Arial"/>
                <a:cs typeface="Arial"/>
              </a:rPr>
              <a:t>- </a:t>
            </a:r>
            <a:r>
              <a:rPr sz="2400" spc="-30" dirty="0">
                <a:solidFill>
                  <a:srgbClr val="001F5F"/>
                </a:solidFill>
                <a:latin typeface="Arial"/>
                <a:cs typeface="Arial"/>
              </a:rPr>
              <a:t>in </a:t>
            </a:r>
            <a:r>
              <a:rPr sz="2400" spc="-65" dirty="0">
                <a:solidFill>
                  <a:srgbClr val="001F5F"/>
                </a:solidFill>
                <a:latin typeface="Arial"/>
                <a:cs typeface="Arial"/>
              </a:rPr>
              <a:t>whom </a:t>
            </a:r>
            <a:r>
              <a:rPr sz="2400" spc="-30" dirty="0">
                <a:solidFill>
                  <a:srgbClr val="001F5F"/>
                </a:solidFill>
                <a:latin typeface="Arial"/>
                <a:cs typeface="Arial"/>
              </a:rPr>
              <a:t>the </a:t>
            </a:r>
            <a:r>
              <a:rPr sz="2400" spc="-105" dirty="0">
                <a:solidFill>
                  <a:srgbClr val="001F5F"/>
                </a:solidFill>
                <a:latin typeface="Arial"/>
                <a:cs typeface="Arial"/>
              </a:rPr>
              <a:t>skin, </a:t>
            </a:r>
            <a:r>
              <a:rPr sz="2400" spc="-130" dirty="0">
                <a:solidFill>
                  <a:srgbClr val="001F5F"/>
                </a:solidFill>
                <a:latin typeface="Arial"/>
                <a:cs typeface="Arial"/>
              </a:rPr>
              <a:t>bones </a:t>
            </a:r>
            <a:r>
              <a:rPr sz="2400" spc="-114" dirty="0">
                <a:solidFill>
                  <a:srgbClr val="001F5F"/>
                </a:solidFill>
                <a:latin typeface="Arial"/>
                <a:cs typeface="Arial"/>
              </a:rPr>
              <a:t>and </a:t>
            </a:r>
            <a:r>
              <a:rPr sz="2400" spc="-30" dirty="0">
                <a:solidFill>
                  <a:srgbClr val="001F5F"/>
                </a:solidFill>
                <a:latin typeface="Arial"/>
                <a:cs typeface="Arial"/>
              </a:rPr>
              <a:t>the</a:t>
            </a:r>
            <a:r>
              <a:rPr sz="2400" spc="-315" dirty="0">
                <a:solidFill>
                  <a:srgbClr val="001F5F"/>
                </a:solidFill>
                <a:latin typeface="Arial"/>
                <a:cs typeface="Arial"/>
              </a:rPr>
              <a:t> </a:t>
            </a:r>
            <a:r>
              <a:rPr sz="2400" spc="-125" dirty="0">
                <a:solidFill>
                  <a:srgbClr val="001F5F"/>
                </a:solidFill>
                <a:latin typeface="Arial"/>
                <a:cs typeface="Arial"/>
              </a:rPr>
              <a:t>head  </a:t>
            </a:r>
            <a:r>
              <a:rPr sz="2400" spc="-70" dirty="0">
                <a:solidFill>
                  <a:srgbClr val="001F5F"/>
                </a:solidFill>
                <a:latin typeface="Arial"/>
                <a:cs typeface="Arial"/>
              </a:rPr>
              <a:t>dominate </a:t>
            </a:r>
            <a:r>
              <a:rPr sz="2400" spc="-25" dirty="0">
                <a:solidFill>
                  <a:srgbClr val="001F5F"/>
                </a:solidFill>
                <a:latin typeface="Arial"/>
                <a:cs typeface="Arial"/>
              </a:rPr>
              <a:t>the</a:t>
            </a:r>
            <a:r>
              <a:rPr sz="2400" spc="-195" dirty="0">
                <a:solidFill>
                  <a:srgbClr val="001F5F"/>
                </a:solidFill>
                <a:latin typeface="Arial"/>
                <a:cs typeface="Arial"/>
              </a:rPr>
              <a:t> </a:t>
            </a:r>
            <a:r>
              <a:rPr sz="2400" spc="-110" dirty="0">
                <a:solidFill>
                  <a:srgbClr val="001F5F"/>
                </a:solidFill>
                <a:latin typeface="Arial"/>
                <a:cs typeface="Arial"/>
              </a:rPr>
              <a:t>body..</a:t>
            </a:r>
            <a:endParaRPr sz="2400">
              <a:latin typeface="Arial"/>
              <a:cs typeface="Arial"/>
            </a:endParaRPr>
          </a:p>
          <a:p>
            <a:pPr marL="12700">
              <a:lnSpc>
                <a:spcPct val="100000"/>
              </a:lnSpc>
              <a:spcBef>
                <a:spcPts val="1950"/>
              </a:spcBef>
            </a:pPr>
            <a:r>
              <a:rPr sz="2400" b="1" spc="-105" dirty="0">
                <a:solidFill>
                  <a:srgbClr val="FF0000"/>
                </a:solidFill>
                <a:latin typeface="Trebuchet MS"/>
                <a:cs typeface="Trebuchet MS"/>
              </a:rPr>
              <a:t>II. </a:t>
            </a:r>
            <a:r>
              <a:rPr sz="2400" b="1" spc="-150" dirty="0">
                <a:solidFill>
                  <a:srgbClr val="FF0000"/>
                </a:solidFill>
                <a:latin typeface="Trebuchet MS"/>
                <a:cs typeface="Trebuchet MS"/>
              </a:rPr>
              <a:t>Clinical</a:t>
            </a:r>
            <a:r>
              <a:rPr sz="2400" b="1" spc="-280" dirty="0">
                <a:solidFill>
                  <a:srgbClr val="FF0000"/>
                </a:solidFill>
                <a:latin typeface="Trebuchet MS"/>
                <a:cs typeface="Trebuchet MS"/>
              </a:rPr>
              <a:t> </a:t>
            </a:r>
            <a:r>
              <a:rPr sz="2400" b="1" spc="-150" dirty="0">
                <a:solidFill>
                  <a:srgbClr val="FF0000"/>
                </a:solidFill>
                <a:latin typeface="Trebuchet MS"/>
                <a:cs typeface="Trebuchet MS"/>
              </a:rPr>
              <a:t>types.</a:t>
            </a:r>
            <a:endParaRPr sz="2400">
              <a:latin typeface="Trebuchet MS"/>
              <a:cs typeface="Trebuchet MS"/>
            </a:endParaRPr>
          </a:p>
          <a:p>
            <a:pPr marL="355600" indent="-342900">
              <a:lnSpc>
                <a:spcPct val="100000"/>
              </a:lnSpc>
              <a:spcBef>
                <a:spcPts val="2014"/>
              </a:spcBef>
              <a:buChar char="•"/>
              <a:tabLst>
                <a:tab pos="354965" algn="l"/>
                <a:tab pos="355600" algn="l"/>
              </a:tabLst>
            </a:pPr>
            <a:r>
              <a:rPr sz="2400" spc="-105" dirty="0">
                <a:solidFill>
                  <a:srgbClr val="001F5F"/>
                </a:solidFill>
                <a:latin typeface="Arial"/>
                <a:cs typeface="Arial"/>
              </a:rPr>
              <a:t>Asthenic </a:t>
            </a:r>
            <a:r>
              <a:rPr sz="2400" spc="-20" dirty="0">
                <a:solidFill>
                  <a:srgbClr val="001F5F"/>
                </a:solidFill>
                <a:latin typeface="Arial"/>
                <a:cs typeface="Arial"/>
              </a:rPr>
              <a:t>or </a:t>
            </a:r>
            <a:r>
              <a:rPr sz="2400" spc="-90" dirty="0">
                <a:solidFill>
                  <a:srgbClr val="001F5F"/>
                </a:solidFill>
                <a:latin typeface="Arial"/>
                <a:cs typeface="Arial"/>
              </a:rPr>
              <a:t>hyposthenic </a:t>
            </a:r>
            <a:r>
              <a:rPr sz="2400" spc="-180" dirty="0">
                <a:solidFill>
                  <a:srgbClr val="001F5F"/>
                </a:solidFill>
                <a:latin typeface="Arial"/>
                <a:cs typeface="Arial"/>
              </a:rPr>
              <a:t>has </a:t>
            </a:r>
            <a:r>
              <a:rPr sz="2400" spc="-190" dirty="0">
                <a:solidFill>
                  <a:srgbClr val="001F5F"/>
                </a:solidFill>
                <a:latin typeface="Arial"/>
                <a:cs typeface="Arial"/>
              </a:rPr>
              <a:t>a </a:t>
            </a:r>
            <a:r>
              <a:rPr sz="2400" spc="-95" dirty="0">
                <a:solidFill>
                  <a:srgbClr val="001F5F"/>
                </a:solidFill>
                <a:latin typeface="Arial"/>
                <a:cs typeface="Arial"/>
              </a:rPr>
              <a:t>slender </a:t>
            </a:r>
            <a:r>
              <a:rPr sz="2400" spc="-20" dirty="0">
                <a:solidFill>
                  <a:srgbClr val="001F5F"/>
                </a:solidFill>
                <a:latin typeface="Arial"/>
                <a:cs typeface="Arial"/>
              </a:rPr>
              <a:t>or </a:t>
            </a:r>
            <a:r>
              <a:rPr sz="2400" spc="-190" dirty="0">
                <a:solidFill>
                  <a:srgbClr val="001F5F"/>
                </a:solidFill>
                <a:latin typeface="Arial"/>
                <a:cs typeface="Arial"/>
              </a:rPr>
              <a:t>a </a:t>
            </a:r>
            <a:r>
              <a:rPr sz="2400" spc="-120" dirty="0">
                <a:solidFill>
                  <a:srgbClr val="001F5F"/>
                </a:solidFill>
                <a:latin typeface="Arial"/>
                <a:cs typeface="Arial"/>
              </a:rPr>
              <a:t>weak</a:t>
            </a:r>
            <a:r>
              <a:rPr sz="2400" spc="-310" dirty="0">
                <a:solidFill>
                  <a:srgbClr val="001F5F"/>
                </a:solidFill>
                <a:latin typeface="Arial"/>
                <a:cs typeface="Arial"/>
              </a:rPr>
              <a:t> </a:t>
            </a:r>
            <a:r>
              <a:rPr sz="2400" spc="-60" dirty="0">
                <a:solidFill>
                  <a:srgbClr val="001F5F"/>
                </a:solidFill>
                <a:latin typeface="Arial"/>
                <a:cs typeface="Arial"/>
              </a:rPr>
              <a:t>figure.</a:t>
            </a:r>
            <a:endParaRPr sz="2400">
              <a:latin typeface="Arial"/>
              <a:cs typeface="Arial"/>
            </a:endParaRPr>
          </a:p>
          <a:p>
            <a:pPr marL="355600" indent="-342900">
              <a:lnSpc>
                <a:spcPct val="100000"/>
              </a:lnSpc>
              <a:spcBef>
                <a:spcPts val="2020"/>
              </a:spcBef>
              <a:buChar char="•"/>
              <a:tabLst>
                <a:tab pos="354965" algn="l"/>
                <a:tab pos="355600" algn="l"/>
              </a:tabLst>
            </a:pPr>
            <a:r>
              <a:rPr sz="2400" spc="-125" dirty="0">
                <a:solidFill>
                  <a:srgbClr val="001F5F"/>
                </a:solidFill>
                <a:latin typeface="Arial"/>
                <a:cs typeface="Arial"/>
              </a:rPr>
              <a:t>Sthenic </a:t>
            </a:r>
            <a:r>
              <a:rPr sz="2400" spc="-20" dirty="0">
                <a:solidFill>
                  <a:srgbClr val="001F5F"/>
                </a:solidFill>
                <a:latin typeface="Arial"/>
                <a:cs typeface="Arial"/>
              </a:rPr>
              <a:t>or </a:t>
            </a:r>
            <a:r>
              <a:rPr sz="2400" spc="-100" dirty="0">
                <a:solidFill>
                  <a:srgbClr val="001F5F"/>
                </a:solidFill>
                <a:latin typeface="Arial"/>
                <a:cs typeface="Arial"/>
              </a:rPr>
              <a:t>Hypersthenic </a:t>
            </a:r>
            <a:r>
              <a:rPr sz="2400" spc="-180" dirty="0">
                <a:solidFill>
                  <a:srgbClr val="001F5F"/>
                </a:solidFill>
                <a:latin typeface="Arial"/>
                <a:cs typeface="Arial"/>
              </a:rPr>
              <a:t>has </a:t>
            </a:r>
            <a:r>
              <a:rPr sz="2400" spc="-190" dirty="0">
                <a:solidFill>
                  <a:srgbClr val="001F5F"/>
                </a:solidFill>
                <a:latin typeface="Arial"/>
                <a:cs typeface="Arial"/>
              </a:rPr>
              <a:t>a </a:t>
            </a:r>
            <a:r>
              <a:rPr sz="2400" spc="-85" dirty="0">
                <a:solidFill>
                  <a:srgbClr val="001F5F"/>
                </a:solidFill>
                <a:latin typeface="Arial"/>
                <a:cs typeface="Arial"/>
              </a:rPr>
              <a:t>broad </a:t>
            </a:r>
            <a:r>
              <a:rPr sz="2400" spc="-114" dirty="0">
                <a:solidFill>
                  <a:srgbClr val="001F5F"/>
                </a:solidFill>
                <a:latin typeface="Arial"/>
                <a:cs typeface="Arial"/>
              </a:rPr>
              <a:t>and </a:t>
            </a:r>
            <a:r>
              <a:rPr sz="2400" spc="-105" dirty="0">
                <a:solidFill>
                  <a:srgbClr val="001F5F"/>
                </a:solidFill>
                <a:latin typeface="Arial"/>
                <a:cs typeface="Arial"/>
              </a:rPr>
              <a:t>muscular</a:t>
            </a:r>
            <a:r>
              <a:rPr sz="2400" spc="-220" dirty="0">
                <a:solidFill>
                  <a:srgbClr val="001F5F"/>
                </a:solidFill>
                <a:latin typeface="Arial"/>
                <a:cs typeface="Arial"/>
              </a:rPr>
              <a:t> </a:t>
            </a:r>
            <a:r>
              <a:rPr sz="2400" spc="-60" dirty="0">
                <a:solidFill>
                  <a:srgbClr val="001F5F"/>
                </a:solidFill>
                <a:latin typeface="Arial"/>
                <a:cs typeface="Arial"/>
              </a:rPr>
              <a:t>figure.</a:t>
            </a:r>
            <a:endParaRPr sz="2400">
              <a:latin typeface="Arial"/>
              <a:cs typeface="Arial"/>
            </a:endParaRPr>
          </a:p>
          <a:p>
            <a:pPr marL="355600" marR="78105" indent="-342900">
              <a:lnSpc>
                <a:spcPct val="150000"/>
              </a:lnSpc>
              <a:spcBef>
                <a:spcPts val="575"/>
              </a:spcBef>
              <a:buChar char="•"/>
              <a:tabLst>
                <a:tab pos="354965" algn="l"/>
                <a:tab pos="355600" algn="l"/>
              </a:tabLst>
            </a:pPr>
            <a:r>
              <a:rPr sz="2400" spc="-85" dirty="0">
                <a:solidFill>
                  <a:srgbClr val="001F5F"/>
                </a:solidFill>
                <a:latin typeface="Arial"/>
                <a:cs typeface="Arial"/>
              </a:rPr>
              <a:t>Normosthenic </a:t>
            </a:r>
            <a:r>
              <a:rPr sz="2400" spc="-20" dirty="0">
                <a:solidFill>
                  <a:srgbClr val="001F5F"/>
                </a:solidFill>
                <a:latin typeface="Arial"/>
                <a:cs typeface="Arial"/>
              </a:rPr>
              <a:t>or </a:t>
            </a:r>
            <a:r>
              <a:rPr sz="2400" spc="-75" dirty="0">
                <a:solidFill>
                  <a:srgbClr val="001F5F"/>
                </a:solidFill>
                <a:latin typeface="Arial"/>
                <a:cs typeface="Arial"/>
              </a:rPr>
              <a:t>Orthosthenic </a:t>
            </a:r>
            <a:r>
              <a:rPr sz="2400" spc="-125" dirty="0">
                <a:solidFill>
                  <a:srgbClr val="001F5F"/>
                </a:solidFill>
                <a:latin typeface="Arial"/>
                <a:cs typeface="Arial"/>
              </a:rPr>
              <a:t>is </a:t>
            </a:r>
            <a:r>
              <a:rPr sz="2400" spc="-90" dirty="0">
                <a:solidFill>
                  <a:srgbClr val="001F5F"/>
                </a:solidFill>
                <a:latin typeface="Arial"/>
                <a:cs typeface="Arial"/>
              </a:rPr>
              <a:t>midway </a:t>
            </a:r>
            <a:r>
              <a:rPr sz="2400" spc="-70" dirty="0">
                <a:solidFill>
                  <a:srgbClr val="001F5F"/>
                </a:solidFill>
                <a:latin typeface="Arial"/>
                <a:cs typeface="Arial"/>
              </a:rPr>
              <a:t>between </a:t>
            </a:r>
            <a:r>
              <a:rPr sz="2400" spc="-30" dirty="0">
                <a:solidFill>
                  <a:srgbClr val="001F5F"/>
                </a:solidFill>
                <a:latin typeface="Arial"/>
                <a:cs typeface="Arial"/>
              </a:rPr>
              <a:t>the</a:t>
            </a:r>
            <a:r>
              <a:rPr sz="2400" spc="-475" dirty="0">
                <a:solidFill>
                  <a:srgbClr val="001F5F"/>
                </a:solidFill>
                <a:latin typeface="Arial"/>
                <a:cs typeface="Arial"/>
              </a:rPr>
              <a:t> </a:t>
            </a:r>
            <a:r>
              <a:rPr sz="2400" spc="-130" dirty="0">
                <a:solidFill>
                  <a:srgbClr val="001F5F"/>
                </a:solidFill>
                <a:latin typeface="Arial"/>
                <a:cs typeface="Arial"/>
              </a:rPr>
              <a:t>above  </a:t>
            </a:r>
            <a:r>
              <a:rPr sz="2400" spc="-15" dirty="0">
                <a:solidFill>
                  <a:srgbClr val="001F5F"/>
                </a:solidFill>
                <a:latin typeface="Arial"/>
                <a:cs typeface="Arial"/>
              </a:rPr>
              <a:t>two.</a:t>
            </a:r>
            <a:endParaRPr sz="24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858511" y="0"/>
            <a:ext cx="4285487"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4212336" cy="685799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420617" y="761"/>
            <a:ext cx="2743200" cy="937260"/>
          </a:xfrm>
          <a:custGeom>
            <a:avLst/>
            <a:gdLst/>
            <a:ahLst/>
            <a:cxnLst/>
            <a:rect l="l" t="t" r="r" b="b"/>
            <a:pathLst>
              <a:path w="2743200" h="937260">
                <a:moveTo>
                  <a:pt x="0" y="937259"/>
                </a:moveTo>
                <a:lnTo>
                  <a:pt x="2743200" y="937259"/>
                </a:lnTo>
                <a:lnTo>
                  <a:pt x="2743200" y="0"/>
                </a:lnTo>
                <a:lnTo>
                  <a:pt x="0" y="0"/>
                </a:lnTo>
                <a:lnTo>
                  <a:pt x="0" y="937259"/>
                </a:lnTo>
                <a:close/>
              </a:path>
            </a:pathLst>
          </a:custGeom>
          <a:solidFill>
            <a:srgbClr val="FFFFFF"/>
          </a:solidFill>
        </p:spPr>
        <p:txBody>
          <a:bodyPr wrap="square" lIns="0" tIns="0" rIns="0" bIns="0" rtlCol="0"/>
          <a:lstStyle/>
          <a:p>
            <a:endParaRPr/>
          </a:p>
        </p:txBody>
      </p:sp>
      <p:sp>
        <p:nvSpPr>
          <p:cNvPr id="5" name="object 5"/>
          <p:cNvSpPr/>
          <p:nvPr/>
        </p:nvSpPr>
        <p:spPr>
          <a:xfrm>
            <a:off x="3420617" y="761"/>
            <a:ext cx="2743200" cy="937260"/>
          </a:xfrm>
          <a:custGeom>
            <a:avLst/>
            <a:gdLst/>
            <a:ahLst/>
            <a:cxnLst/>
            <a:rect l="l" t="t" r="r" b="b"/>
            <a:pathLst>
              <a:path w="2743200" h="937260">
                <a:moveTo>
                  <a:pt x="0" y="937259"/>
                </a:moveTo>
                <a:lnTo>
                  <a:pt x="2743200" y="937259"/>
                </a:lnTo>
                <a:lnTo>
                  <a:pt x="2743200" y="0"/>
                </a:lnTo>
                <a:lnTo>
                  <a:pt x="0" y="0"/>
                </a:lnTo>
                <a:lnTo>
                  <a:pt x="0" y="937259"/>
                </a:lnTo>
                <a:close/>
              </a:path>
            </a:pathLst>
          </a:custGeom>
          <a:ln w="28955">
            <a:solidFill>
              <a:srgbClr val="0000FF"/>
            </a:solidFill>
          </a:ln>
        </p:spPr>
        <p:txBody>
          <a:bodyPr wrap="square" lIns="0" tIns="0" rIns="0" bIns="0" rtlCol="0"/>
          <a:lstStyle/>
          <a:p>
            <a:endParaRPr/>
          </a:p>
        </p:txBody>
      </p:sp>
      <p:sp>
        <p:nvSpPr>
          <p:cNvPr id="6" name="object 6"/>
          <p:cNvSpPr txBox="1">
            <a:spLocks noGrp="1"/>
          </p:cNvSpPr>
          <p:nvPr>
            <p:ph type="title"/>
          </p:nvPr>
        </p:nvSpPr>
        <p:spPr>
          <a:xfrm>
            <a:off x="3661028" y="0"/>
            <a:ext cx="2259330" cy="1122680"/>
          </a:xfrm>
          <a:prstGeom prst="rect">
            <a:avLst/>
          </a:prstGeom>
        </p:spPr>
        <p:txBody>
          <a:bodyPr vert="horz" wrap="square" lIns="0" tIns="12700" rIns="0" bIns="0" rtlCol="0">
            <a:spAutoFit/>
          </a:bodyPr>
          <a:lstStyle/>
          <a:p>
            <a:pPr marL="100965" marR="5080" indent="-88900">
              <a:lnSpc>
                <a:spcPct val="100000"/>
              </a:lnSpc>
              <a:spcBef>
                <a:spcPts val="100"/>
              </a:spcBef>
            </a:pPr>
            <a:r>
              <a:rPr dirty="0">
                <a:latin typeface="Arial"/>
                <a:cs typeface="Arial"/>
              </a:rPr>
              <a:t>Gi</a:t>
            </a:r>
            <a:r>
              <a:rPr spc="-15" dirty="0">
                <a:latin typeface="Arial"/>
                <a:cs typeface="Arial"/>
              </a:rPr>
              <a:t>g</a:t>
            </a:r>
            <a:r>
              <a:rPr spc="-5" dirty="0">
                <a:latin typeface="Arial"/>
                <a:cs typeface="Arial"/>
              </a:rPr>
              <a:t>antism  Dwarfism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7465" y="102819"/>
            <a:ext cx="2451735" cy="574675"/>
          </a:xfrm>
          <a:prstGeom prst="rect">
            <a:avLst/>
          </a:prstGeom>
        </p:spPr>
        <p:txBody>
          <a:bodyPr vert="horz" wrap="square" lIns="0" tIns="12700" rIns="0" bIns="0" rtlCol="0">
            <a:spAutoFit/>
          </a:bodyPr>
          <a:lstStyle/>
          <a:p>
            <a:pPr marL="12700">
              <a:lnSpc>
                <a:spcPct val="100000"/>
              </a:lnSpc>
              <a:spcBef>
                <a:spcPts val="100"/>
              </a:spcBef>
            </a:pPr>
            <a:r>
              <a:rPr spc="-55" dirty="0"/>
              <a:t>Maln</a:t>
            </a:r>
            <a:r>
              <a:rPr spc="-70" dirty="0"/>
              <a:t>u</a:t>
            </a:r>
            <a:r>
              <a:rPr spc="-185" dirty="0"/>
              <a:t>trition</a:t>
            </a:r>
          </a:p>
        </p:txBody>
      </p:sp>
      <p:sp>
        <p:nvSpPr>
          <p:cNvPr id="3" name="object 3"/>
          <p:cNvSpPr/>
          <p:nvPr/>
        </p:nvSpPr>
        <p:spPr>
          <a:xfrm>
            <a:off x="4500371" y="3831335"/>
            <a:ext cx="4643627" cy="30266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3861815"/>
            <a:ext cx="4500372" cy="299618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286000" y="838200"/>
            <a:ext cx="4343400" cy="292455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8600" y="457200"/>
            <a:ext cx="8753856" cy="5486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43000" y="0"/>
            <a:ext cx="6657358" cy="665735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3400" y="457200"/>
            <a:ext cx="7965948" cy="5867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8094" y="283210"/>
            <a:ext cx="3068320" cy="635000"/>
          </a:xfrm>
          <a:prstGeom prst="rect">
            <a:avLst/>
          </a:prstGeom>
        </p:spPr>
        <p:txBody>
          <a:bodyPr vert="horz" wrap="square" lIns="0" tIns="12065" rIns="0" bIns="0" rtlCol="0">
            <a:spAutoFit/>
          </a:bodyPr>
          <a:lstStyle/>
          <a:p>
            <a:pPr marL="12700">
              <a:lnSpc>
                <a:spcPct val="100000"/>
              </a:lnSpc>
              <a:spcBef>
                <a:spcPts val="95"/>
              </a:spcBef>
            </a:pPr>
            <a:r>
              <a:rPr sz="4000" spc="-325" dirty="0"/>
              <a:t>Three</a:t>
            </a:r>
            <a:r>
              <a:rPr sz="4000" spc="-375" dirty="0"/>
              <a:t> </a:t>
            </a:r>
            <a:r>
              <a:rPr sz="4000" spc="-210" dirty="0"/>
              <a:t>sections</a:t>
            </a:r>
            <a:endParaRPr sz="4000"/>
          </a:p>
        </p:txBody>
      </p:sp>
      <p:sp>
        <p:nvSpPr>
          <p:cNvPr id="3" name="object 3"/>
          <p:cNvSpPr txBox="1"/>
          <p:nvPr/>
        </p:nvSpPr>
        <p:spPr>
          <a:xfrm>
            <a:off x="535940" y="1846529"/>
            <a:ext cx="3126740" cy="2733040"/>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2400" spc="-60" dirty="0">
                <a:solidFill>
                  <a:srgbClr val="001F5F"/>
                </a:solidFill>
                <a:latin typeface="Arial"/>
                <a:cs typeface="Arial"/>
              </a:rPr>
              <a:t>Vital</a:t>
            </a:r>
            <a:r>
              <a:rPr sz="2400" spc="-225" dirty="0">
                <a:solidFill>
                  <a:srgbClr val="001F5F"/>
                </a:solidFill>
                <a:latin typeface="Arial"/>
                <a:cs typeface="Arial"/>
              </a:rPr>
              <a:t> </a:t>
            </a:r>
            <a:r>
              <a:rPr sz="2400" spc="-85" dirty="0">
                <a:solidFill>
                  <a:srgbClr val="001F5F"/>
                </a:solidFill>
                <a:latin typeface="Arial"/>
                <a:cs typeface="Arial"/>
              </a:rPr>
              <a:t>data.</a:t>
            </a:r>
            <a:endParaRPr sz="2400">
              <a:latin typeface="Arial"/>
              <a:cs typeface="Arial"/>
            </a:endParaRPr>
          </a:p>
          <a:p>
            <a:pPr>
              <a:lnSpc>
                <a:spcPct val="100000"/>
              </a:lnSpc>
              <a:buClr>
                <a:srgbClr val="001F5F"/>
              </a:buClr>
              <a:buFont typeface="Arial"/>
              <a:buChar char="•"/>
            </a:pPr>
            <a:endParaRPr sz="2800">
              <a:latin typeface="Times New Roman"/>
              <a:cs typeface="Times New Roman"/>
            </a:endParaRPr>
          </a:p>
          <a:p>
            <a:pPr>
              <a:lnSpc>
                <a:spcPct val="100000"/>
              </a:lnSpc>
              <a:spcBef>
                <a:spcPts val="15"/>
              </a:spcBef>
              <a:buClr>
                <a:srgbClr val="001F5F"/>
              </a:buClr>
              <a:buFont typeface="Arial"/>
              <a:buChar char="•"/>
            </a:pPr>
            <a:endParaRPr sz="2700">
              <a:latin typeface="Times New Roman"/>
              <a:cs typeface="Times New Roman"/>
            </a:endParaRPr>
          </a:p>
          <a:p>
            <a:pPr marL="355600" indent="-342900">
              <a:lnSpc>
                <a:spcPct val="100000"/>
              </a:lnSpc>
              <a:buChar char="•"/>
              <a:tabLst>
                <a:tab pos="354965" algn="l"/>
                <a:tab pos="355600" algn="l"/>
              </a:tabLst>
            </a:pPr>
            <a:r>
              <a:rPr sz="2400" spc="-130" dirty="0">
                <a:solidFill>
                  <a:srgbClr val="001F5F"/>
                </a:solidFill>
                <a:latin typeface="Arial"/>
                <a:cs typeface="Arial"/>
              </a:rPr>
              <a:t>General</a:t>
            </a:r>
            <a:r>
              <a:rPr sz="2400" spc="-195" dirty="0">
                <a:solidFill>
                  <a:srgbClr val="001F5F"/>
                </a:solidFill>
                <a:latin typeface="Arial"/>
                <a:cs typeface="Arial"/>
              </a:rPr>
              <a:t> </a:t>
            </a:r>
            <a:r>
              <a:rPr sz="2400" spc="-80" dirty="0">
                <a:solidFill>
                  <a:srgbClr val="001F5F"/>
                </a:solidFill>
                <a:latin typeface="Arial"/>
                <a:cs typeface="Arial"/>
              </a:rPr>
              <a:t>examination.</a:t>
            </a:r>
            <a:endParaRPr sz="2400">
              <a:latin typeface="Arial"/>
              <a:cs typeface="Arial"/>
            </a:endParaRPr>
          </a:p>
          <a:p>
            <a:pPr>
              <a:lnSpc>
                <a:spcPct val="100000"/>
              </a:lnSpc>
              <a:buClr>
                <a:srgbClr val="001F5F"/>
              </a:buClr>
              <a:buFont typeface="Arial"/>
              <a:buChar char="•"/>
            </a:pPr>
            <a:endParaRPr sz="2700">
              <a:latin typeface="Times New Roman"/>
              <a:cs typeface="Times New Roman"/>
            </a:endParaRPr>
          </a:p>
          <a:p>
            <a:pPr>
              <a:lnSpc>
                <a:spcPct val="100000"/>
              </a:lnSpc>
              <a:spcBef>
                <a:spcPts val="15"/>
              </a:spcBef>
              <a:buClr>
                <a:srgbClr val="001F5F"/>
              </a:buClr>
              <a:buFont typeface="Arial"/>
              <a:buChar char="•"/>
            </a:pPr>
            <a:endParaRPr sz="2800">
              <a:latin typeface="Times New Roman"/>
              <a:cs typeface="Times New Roman"/>
            </a:endParaRPr>
          </a:p>
          <a:p>
            <a:pPr marL="355600" indent="-342900">
              <a:lnSpc>
                <a:spcPct val="100000"/>
              </a:lnSpc>
              <a:buChar char="•"/>
              <a:tabLst>
                <a:tab pos="354965" algn="l"/>
                <a:tab pos="355600" algn="l"/>
              </a:tabLst>
            </a:pPr>
            <a:r>
              <a:rPr sz="2400" spc="-155" dirty="0">
                <a:solidFill>
                  <a:srgbClr val="001F5F"/>
                </a:solidFill>
                <a:latin typeface="Arial"/>
                <a:cs typeface="Arial"/>
              </a:rPr>
              <a:t>Systemic</a:t>
            </a:r>
            <a:r>
              <a:rPr sz="2400" spc="-229" dirty="0">
                <a:solidFill>
                  <a:srgbClr val="001F5F"/>
                </a:solidFill>
                <a:latin typeface="Arial"/>
                <a:cs typeface="Arial"/>
              </a:rPr>
              <a:t> </a:t>
            </a:r>
            <a:r>
              <a:rPr sz="2400" spc="-80" dirty="0">
                <a:solidFill>
                  <a:srgbClr val="001F5F"/>
                </a:solidFill>
                <a:latin typeface="Arial"/>
                <a:cs typeface="Arial"/>
              </a:rPr>
              <a:t>examination.</a:t>
            </a:r>
            <a:endParaRPr sz="2400">
              <a:latin typeface="Arial"/>
              <a:cs typeface="Arial"/>
            </a:endParaRPr>
          </a:p>
        </p:txBody>
      </p:sp>
      <p:sp>
        <p:nvSpPr>
          <p:cNvPr id="4" name="object 4"/>
          <p:cNvSpPr/>
          <p:nvPr/>
        </p:nvSpPr>
        <p:spPr>
          <a:xfrm>
            <a:off x="4191000" y="1143000"/>
            <a:ext cx="2010155" cy="29337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629400" y="1143000"/>
            <a:ext cx="2066544" cy="28956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267200" y="4191000"/>
            <a:ext cx="2142744" cy="2514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705600" y="4183379"/>
            <a:ext cx="1895855" cy="252222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40" y="235407"/>
            <a:ext cx="7661909" cy="514350"/>
          </a:xfrm>
          <a:prstGeom prst="rect">
            <a:avLst/>
          </a:prstGeom>
        </p:spPr>
        <p:txBody>
          <a:bodyPr vert="horz" wrap="square" lIns="0" tIns="13335" rIns="0" bIns="0" rtlCol="0">
            <a:spAutoFit/>
          </a:bodyPr>
          <a:lstStyle/>
          <a:p>
            <a:pPr marL="355600" indent="-342900">
              <a:lnSpc>
                <a:spcPct val="100000"/>
              </a:lnSpc>
              <a:spcBef>
                <a:spcPts val="105"/>
              </a:spcBef>
              <a:buChar char="•"/>
              <a:tabLst>
                <a:tab pos="354965" algn="l"/>
                <a:tab pos="355600" algn="l"/>
              </a:tabLst>
            </a:pPr>
            <a:r>
              <a:rPr sz="3200" spc="-165" dirty="0">
                <a:solidFill>
                  <a:srgbClr val="FF0000"/>
                </a:solidFill>
                <a:latin typeface="Arial"/>
                <a:cs typeface="Arial"/>
              </a:rPr>
              <a:t>State </a:t>
            </a:r>
            <a:r>
              <a:rPr sz="3200" spc="-5" dirty="0">
                <a:solidFill>
                  <a:srgbClr val="FF0000"/>
                </a:solidFill>
                <a:latin typeface="Arial"/>
                <a:cs typeface="Arial"/>
              </a:rPr>
              <a:t>of </a:t>
            </a:r>
            <a:r>
              <a:rPr sz="3200" spc="-190" dirty="0">
                <a:solidFill>
                  <a:srgbClr val="FF0000"/>
                </a:solidFill>
                <a:latin typeface="Arial"/>
                <a:cs typeface="Arial"/>
              </a:rPr>
              <a:t>awareness </a:t>
            </a:r>
            <a:r>
              <a:rPr sz="3200" spc="-25" dirty="0">
                <a:solidFill>
                  <a:srgbClr val="FF0000"/>
                </a:solidFill>
                <a:latin typeface="Arial"/>
                <a:cs typeface="Arial"/>
              </a:rPr>
              <a:t>or </a:t>
            </a:r>
            <a:r>
              <a:rPr sz="3200" spc="-105" dirty="0">
                <a:solidFill>
                  <a:srgbClr val="FF0000"/>
                </a:solidFill>
                <a:latin typeface="Arial"/>
                <a:cs typeface="Arial"/>
              </a:rPr>
              <a:t>level </a:t>
            </a:r>
            <a:r>
              <a:rPr sz="3200" spc="-5" dirty="0">
                <a:solidFill>
                  <a:srgbClr val="FF0000"/>
                </a:solidFill>
                <a:latin typeface="Arial"/>
                <a:cs typeface="Arial"/>
              </a:rPr>
              <a:t>of</a:t>
            </a:r>
            <a:r>
              <a:rPr sz="3200" spc="-600" dirty="0">
                <a:solidFill>
                  <a:srgbClr val="FF0000"/>
                </a:solidFill>
                <a:latin typeface="Arial"/>
                <a:cs typeface="Arial"/>
              </a:rPr>
              <a:t> </a:t>
            </a:r>
            <a:r>
              <a:rPr sz="3200" spc="-200" dirty="0">
                <a:solidFill>
                  <a:srgbClr val="FF0000"/>
                </a:solidFill>
                <a:latin typeface="Arial"/>
                <a:cs typeface="Arial"/>
              </a:rPr>
              <a:t>consciousness</a:t>
            </a:r>
            <a:endParaRPr sz="3200">
              <a:latin typeface="Arial"/>
              <a:cs typeface="Arial"/>
            </a:endParaRPr>
          </a:p>
        </p:txBody>
      </p:sp>
      <p:sp>
        <p:nvSpPr>
          <p:cNvPr id="3" name="object 3"/>
          <p:cNvSpPr/>
          <p:nvPr/>
        </p:nvSpPr>
        <p:spPr>
          <a:xfrm>
            <a:off x="609600" y="914400"/>
            <a:ext cx="8223504" cy="57012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304800"/>
            <a:ext cx="8837676" cy="5791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52600" y="152400"/>
            <a:ext cx="6019800" cy="638708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33400"/>
            <a:ext cx="9143999" cy="5715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52600" y="228600"/>
            <a:ext cx="5445252" cy="6248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4534" y="259207"/>
            <a:ext cx="7095490" cy="513715"/>
          </a:xfrm>
          <a:prstGeom prst="rect">
            <a:avLst/>
          </a:prstGeom>
        </p:spPr>
        <p:txBody>
          <a:bodyPr vert="horz" wrap="square" lIns="0" tIns="12700" rIns="0" bIns="0" rtlCol="0">
            <a:spAutoFit/>
          </a:bodyPr>
          <a:lstStyle/>
          <a:p>
            <a:pPr marL="12700">
              <a:lnSpc>
                <a:spcPct val="100000"/>
              </a:lnSpc>
              <a:spcBef>
                <a:spcPts val="100"/>
              </a:spcBef>
            </a:pPr>
            <a:r>
              <a:rPr sz="3200" spc="-225" dirty="0"/>
              <a:t>Facial </a:t>
            </a:r>
            <a:r>
              <a:rPr sz="3200" spc="-170" dirty="0"/>
              <a:t>feature/expression/</a:t>
            </a:r>
            <a:r>
              <a:rPr sz="3200" spc="-270" dirty="0"/>
              <a:t> </a:t>
            </a:r>
            <a:r>
              <a:rPr sz="3200" spc="-105" dirty="0"/>
              <a:t>Mood/Attitude</a:t>
            </a:r>
            <a:endParaRPr sz="3200"/>
          </a:p>
        </p:txBody>
      </p:sp>
      <p:sp>
        <p:nvSpPr>
          <p:cNvPr id="3" name="object 3"/>
          <p:cNvSpPr/>
          <p:nvPr/>
        </p:nvSpPr>
        <p:spPr>
          <a:xfrm>
            <a:off x="200456" y="1219200"/>
            <a:ext cx="8943543" cy="4648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6597" y="685800"/>
            <a:ext cx="8757402" cy="5105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05000" y="0"/>
            <a:ext cx="5180076" cy="66620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4320"/>
            <a:ext cx="8229600" cy="852169"/>
          </a:xfrm>
          <a:prstGeom prst="rect">
            <a:avLst/>
          </a:prstGeom>
          <a:solidFill>
            <a:srgbClr val="C0504D"/>
          </a:solidFill>
        </p:spPr>
        <p:txBody>
          <a:bodyPr vert="horz" wrap="square" lIns="0" tIns="122555" rIns="0" bIns="0" rtlCol="0">
            <a:spAutoFit/>
          </a:bodyPr>
          <a:lstStyle/>
          <a:p>
            <a:pPr marL="1270" algn="ctr">
              <a:lnSpc>
                <a:spcPct val="100000"/>
              </a:lnSpc>
              <a:spcBef>
                <a:spcPts val="965"/>
              </a:spcBef>
            </a:pPr>
            <a:r>
              <a:rPr spc="-200" dirty="0">
                <a:solidFill>
                  <a:srgbClr val="FFFFFF"/>
                </a:solidFill>
              </a:rPr>
              <a:t>Acromegaly</a:t>
            </a:r>
          </a:p>
        </p:txBody>
      </p:sp>
      <p:sp>
        <p:nvSpPr>
          <p:cNvPr id="3" name="object 3"/>
          <p:cNvSpPr/>
          <p:nvPr/>
        </p:nvSpPr>
        <p:spPr>
          <a:xfrm>
            <a:off x="324611" y="1557527"/>
            <a:ext cx="5544312" cy="332079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29590" y="4966842"/>
            <a:ext cx="2790190" cy="1550670"/>
          </a:xfrm>
          <a:prstGeom prst="rect">
            <a:avLst/>
          </a:prstGeom>
        </p:spPr>
        <p:txBody>
          <a:bodyPr vert="horz" wrap="square" lIns="0" tIns="12700" rIns="0" bIns="0" rtlCol="0">
            <a:spAutoFit/>
          </a:bodyPr>
          <a:lstStyle/>
          <a:p>
            <a:pPr marL="12700" marR="5080">
              <a:lnSpc>
                <a:spcPct val="100000"/>
              </a:lnSpc>
              <a:spcBef>
                <a:spcPts val="100"/>
              </a:spcBef>
            </a:pPr>
            <a:r>
              <a:rPr sz="2000" b="1" dirty="0">
                <a:latin typeface="Times New Roman"/>
                <a:cs typeface="Times New Roman"/>
              </a:rPr>
              <a:t>The enlargement of the  </a:t>
            </a:r>
            <a:r>
              <a:rPr sz="2000" b="1" spc="-5" dirty="0">
                <a:latin typeface="Times New Roman"/>
                <a:cs typeface="Times New Roman"/>
              </a:rPr>
              <a:t>frontal </a:t>
            </a:r>
            <a:r>
              <a:rPr sz="2000" b="1" dirty="0">
                <a:latin typeface="Times New Roman"/>
                <a:cs typeface="Times New Roman"/>
              </a:rPr>
              <a:t>and maxillary  sinuses </a:t>
            </a:r>
            <a:r>
              <a:rPr sz="2000" b="1" spc="-5" dirty="0">
                <a:latin typeface="Times New Roman"/>
                <a:cs typeface="Times New Roman"/>
              </a:rPr>
              <a:t>results </a:t>
            </a:r>
            <a:r>
              <a:rPr sz="2000" b="1" dirty="0">
                <a:latin typeface="Times New Roman"/>
                <a:cs typeface="Times New Roman"/>
              </a:rPr>
              <a:t>in an  </a:t>
            </a:r>
            <a:r>
              <a:rPr sz="2000" b="1" spc="-5" dirty="0">
                <a:latin typeface="Times New Roman"/>
                <a:cs typeface="Times New Roman"/>
              </a:rPr>
              <a:t>prominent </a:t>
            </a:r>
            <a:r>
              <a:rPr sz="2000" b="1" spc="-10" dirty="0">
                <a:latin typeface="Times New Roman"/>
                <a:cs typeface="Times New Roman"/>
              </a:rPr>
              <a:t>brow </a:t>
            </a:r>
            <a:r>
              <a:rPr sz="2000" b="1" dirty="0">
                <a:latin typeface="Times New Roman"/>
                <a:cs typeface="Times New Roman"/>
              </a:rPr>
              <a:t>and</a:t>
            </a:r>
            <a:r>
              <a:rPr sz="2000" b="1" spc="-90" dirty="0">
                <a:latin typeface="Times New Roman"/>
                <a:cs typeface="Times New Roman"/>
              </a:rPr>
              <a:t> </a:t>
            </a:r>
            <a:r>
              <a:rPr sz="2000" b="1" dirty="0">
                <a:latin typeface="Times New Roman"/>
                <a:cs typeface="Times New Roman"/>
              </a:rPr>
              <a:t>long  face</a:t>
            </a:r>
            <a:endParaRPr sz="2000">
              <a:latin typeface="Times New Roman"/>
              <a:cs typeface="Times New Roman"/>
            </a:endParaRPr>
          </a:p>
        </p:txBody>
      </p:sp>
      <p:sp>
        <p:nvSpPr>
          <p:cNvPr id="5" name="object 5"/>
          <p:cNvSpPr txBox="1"/>
          <p:nvPr/>
        </p:nvSpPr>
        <p:spPr>
          <a:xfrm>
            <a:off x="3571747" y="5038090"/>
            <a:ext cx="2118360" cy="1245870"/>
          </a:xfrm>
          <a:prstGeom prst="rect">
            <a:avLst/>
          </a:prstGeom>
        </p:spPr>
        <p:txBody>
          <a:bodyPr vert="horz" wrap="square" lIns="0" tIns="12700" rIns="0" bIns="0" rtlCol="0">
            <a:spAutoFit/>
          </a:bodyPr>
          <a:lstStyle/>
          <a:p>
            <a:pPr marL="12700" marR="5080">
              <a:lnSpc>
                <a:spcPct val="100000"/>
              </a:lnSpc>
              <a:spcBef>
                <a:spcPts val="100"/>
              </a:spcBef>
            </a:pPr>
            <a:r>
              <a:rPr sz="2000" b="1" spc="-5" dirty="0">
                <a:latin typeface="Times New Roman"/>
                <a:cs typeface="Times New Roman"/>
              </a:rPr>
              <a:t>Growth </a:t>
            </a:r>
            <a:r>
              <a:rPr sz="2000" b="1" dirty="0">
                <a:latin typeface="Times New Roman"/>
                <a:cs typeface="Times New Roman"/>
              </a:rPr>
              <a:t>of  mandible leads to</a:t>
            </a:r>
            <a:r>
              <a:rPr sz="2000" b="1" spc="-140" dirty="0">
                <a:latin typeface="Times New Roman"/>
                <a:cs typeface="Times New Roman"/>
              </a:rPr>
              <a:t> </a:t>
            </a:r>
            <a:r>
              <a:rPr sz="2000" b="1" dirty="0">
                <a:latin typeface="Times New Roman"/>
                <a:cs typeface="Times New Roman"/>
              </a:rPr>
              <a:t>a  jutting jaw  </a:t>
            </a:r>
            <a:r>
              <a:rPr sz="2000" b="1" spc="-5" dirty="0">
                <a:latin typeface="Times New Roman"/>
                <a:cs typeface="Times New Roman"/>
              </a:rPr>
              <a:t>(prognathism).</a:t>
            </a:r>
            <a:endParaRPr sz="2000">
              <a:latin typeface="Times New Roman"/>
              <a:cs typeface="Times New Roman"/>
            </a:endParaRPr>
          </a:p>
        </p:txBody>
      </p:sp>
      <p:sp>
        <p:nvSpPr>
          <p:cNvPr id="6" name="object 6"/>
          <p:cNvSpPr txBox="1"/>
          <p:nvPr/>
        </p:nvSpPr>
        <p:spPr>
          <a:xfrm>
            <a:off x="6451853" y="1653032"/>
            <a:ext cx="1954530" cy="941069"/>
          </a:xfrm>
          <a:prstGeom prst="rect">
            <a:avLst/>
          </a:prstGeom>
        </p:spPr>
        <p:txBody>
          <a:bodyPr vert="horz" wrap="square" lIns="0" tIns="13335" rIns="0" bIns="0" rtlCol="0">
            <a:spAutoFit/>
          </a:bodyPr>
          <a:lstStyle/>
          <a:p>
            <a:pPr marL="12700" marR="5080">
              <a:lnSpc>
                <a:spcPct val="100000"/>
              </a:lnSpc>
              <a:spcBef>
                <a:spcPts val="105"/>
              </a:spcBef>
            </a:pPr>
            <a:r>
              <a:rPr sz="2000" b="1" dirty="0">
                <a:latin typeface="Times New Roman"/>
                <a:cs typeface="Times New Roman"/>
              </a:rPr>
              <a:t>Alveolar bone  </a:t>
            </a:r>
            <a:r>
              <a:rPr sz="2000" b="1" spc="-5" dirty="0">
                <a:latin typeface="Times New Roman"/>
                <a:cs typeface="Times New Roman"/>
              </a:rPr>
              <a:t>growth </a:t>
            </a:r>
            <a:r>
              <a:rPr sz="2000" b="1" dirty="0">
                <a:latin typeface="Times New Roman"/>
                <a:cs typeface="Times New Roman"/>
              </a:rPr>
              <a:t>causes</a:t>
            </a:r>
            <a:r>
              <a:rPr sz="2000" b="1" spc="-114" dirty="0">
                <a:latin typeface="Times New Roman"/>
                <a:cs typeface="Times New Roman"/>
              </a:rPr>
              <a:t> </a:t>
            </a:r>
            <a:r>
              <a:rPr sz="2000" b="1" dirty="0">
                <a:latin typeface="Times New Roman"/>
                <a:cs typeface="Times New Roman"/>
              </a:rPr>
              <a:t>the  teeth to</a:t>
            </a:r>
            <a:r>
              <a:rPr sz="2000" b="1" spc="-65" dirty="0">
                <a:latin typeface="Times New Roman"/>
                <a:cs typeface="Times New Roman"/>
              </a:rPr>
              <a:t> </a:t>
            </a:r>
            <a:r>
              <a:rPr sz="2000" b="1" dirty="0">
                <a:latin typeface="Times New Roman"/>
                <a:cs typeface="Times New Roman"/>
              </a:rPr>
              <a:t>separate</a:t>
            </a:r>
            <a:endParaRPr sz="20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4320"/>
            <a:ext cx="8229600" cy="922019"/>
          </a:xfrm>
          <a:prstGeom prst="rect">
            <a:avLst/>
          </a:prstGeom>
          <a:solidFill>
            <a:srgbClr val="C0504D"/>
          </a:solidFill>
        </p:spPr>
        <p:txBody>
          <a:bodyPr vert="horz" wrap="square" lIns="0" tIns="158115" rIns="0" bIns="0" rtlCol="0">
            <a:spAutoFit/>
          </a:bodyPr>
          <a:lstStyle/>
          <a:p>
            <a:pPr marL="635" algn="ctr">
              <a:lnSpc>
                <a:spcPct val="100000"/>
              </a:lnSpc>
              <a:spcBef>
                <a:spcPts val="1245"/>
              </a:spcBef>
            </a:pPr>
            <a:r>
              <a:rPr spc="-200" dirty="0">
                <a:solidFill>
                  <a:srgbClr val="FFFFFF"/>
                </a:solidFill>
              </a:rPr>
              <a:t>Acromegaly</a:t>
            </a:r>
          </a:p>
        </p:txBody>
      </p:sp>
      <p:sp>
        <p:nvSpPr>
          <p:cNvPr id="3" name="object 3"/>
          <p:cNvSpPr/>
          <p:nvPr/>
        </p:nvSpPr>
        <p:spPr>
          <a:xfrm>
            <a:off x="251459" y="1773935"/>
            <a:ext cx="4463796" cy="32080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860035" y="1773935"/>
            <a:ext cx="3887723" cy="3285744"/>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63016" y="5397195"/>
            <a:ext cx="3171825" cy="1123315"/>
          </a:xfrm>
          <a:prstGeom prst="rect">
            <a:avLst/>
          </a:prstGeom>
        </p:spPr>
        <p:txBody>
          <a:bodyPr vert="horz" wrap="square" lIns="0" tIns="12700" rIns="0" bIns="0" rtlCol="0">
            <a:spAutoFit/>
          </a:bodyPr>
          <a:lstStyle/>
          <a:p>
            <a:pPr marL="12700" marR="5080">
              <a:lnSpc>
                <a:spcPct val="100000"/>
              </a:lnSpc>
              <a:spcBef>
                <a:spcPts val="100"/>
              </a:spcBef>
            </a:pPr>
            <a:r>
              <a:rPr sz="2400" b="1" spc="-5" dirty="0">
                <a:latin typeface="Times New Roman"/>
                <a:cs typeface="Times New Roman"/>
              </a:rPr>
              <a:t>Macroglossia. </a:t>
            </a:r>
            <a:r>
              <a:rPr sz="2400" b="1" spc="-15" dirty="0">
                <a:latin typeface="Times New Roman"/>
                <a:cs typeface="Times New Roman"/>
              </a:rPr>
              <a:t>There </a:t>
            </a:r>
            <a:r>
              <a:rPr sz="2400" b="1" spc="-5" dirty="0">
                <a:latin typeface="Times New Roman"/>
                <a:cs typeface="Times New Roman"/>
              </a:rPr>
              <a:t>is  also generalized</a:t>
            </a:r>
            <a:r>
              <a:rPr sz="2400" b="1" spc="-50" dirty="0">
                <a:latin typeface="Times New Roman"/>
                <a:cs typeface="Times New Roman"/>
              </a:rPr>
              <a:t> </a:t>
            </a:r>
            <a:r>
              <a:rPr sz="2400" b="1" dirty="0">
                <a:latin typeface="Times New Roman"/>
                <a:cs typeface="Times New Roman"/>
              </a:rPr>
              <a:t>visceral  enlargement</a:t>
            </a:r>
            <a:endParaRPr sz="2400">
              <a:latin typeface="Times New Roman"/>
              <a:cs typeface="Times New Roman"/>
            </a:endParaRPr>
          </a:p>
        </p:txBody>
      </p:sp>
      <p:sp>
        <p:nvSpPr>
          <p:cNvPr id="6" name="object 6"/>
          <p:cNvSpPr txBox="1"/>
          <p:nvPr/>
        </p:nvSpPr>
        <p:spPr>
          <a:xfrm>
            <a:off x="5046726" y="5324043"/>
            <a:ext cx="3948429" cy="1489075"/>
          </a:xfrm>
          <a:prstGeom prst="rect">
            <a:avLst/>
          </a:prstGeom>
        </p:spPr>
        <p:txBody>
          <a:bodyPr vert="horz" wrap="square" lIns="0" tIns="12700" rIns="0" bIns="0" rtlCol="0">
            <a:spAutoFit/>
          </a:bodyPr>
          <a:lstStyle/>
          <a:p>
            <a:pPr marL="12700" marR="5080">
              <a:lnSpc>
                <a:spcPct val="100000"/>
              </a:lnSpc>
              <a:spcBef>
                <a:spcPts val="100"/>
              </a:spcBef>
            </a:pPr>
            <a:r>
              <a:rPr sz="2400" b="1" spc="-10" dirty="0">
                <a:latin typeface="Times New Roman"/>
                <a:cs typeface="Times New Roman"/>
              </a:rPr>
              <a:t>Broadening </a:t>
            </a:r>
            <a:r>
              <a:rPr sz="2400" b="1" spc="-5" dirty="0">
                <a:latin typeface="Times New Roman"/>
                <a:cs typeface="Times New Roman"/>
              </a:rPr>
              <a:t>and </a:t>
            </a:r>
            <a:r>
              <a:rPr sz="2400" b="1" dirty="0">
                <a:latin typeface="Times New Roman"/>
                <a:cs typeface="Times New Roman"/>
              </a:rPr>
              <a:t>enlargement  of the </a:t>
            </a:r>
            <a:r>
              <a:rPr sz="2400" b="1" spc="-5" dirty="0">
                <a:latin typeface="Times New Roman"/>
                <a:cs typeface="Times New Roman"/>
              </a:rPr>
              <a:t>hands and </a:t>
            </a:r>
            <a:r>
              <a:rPr sz="2400" b="1" dirty="0">
                <a:latin typeface="Times New Roman"/>
                <a:cs typeface="Times New Roman"/>
              </a:rPr>
              <a:t>feet </a:t>
            </a:r>
            <a:r>
              <a:rPr sz="2400" b="1" spc="-5" dirty="0">
                <a:latin typeface="Times New Roman"/>
                <a:cs typeface="Times New Roman"/>
              </a:rPr>
              <a:t>due </a:t>
            </a:r>
            <a:r>
              <a:rPr sz="2400" b="1" dirty="0">
                <a:latin typeface="Times New Roman"/>
                <a:cs typeface="Times New Roman"/>
              </a:rPr>
              <a:t>to  </a:t>
            </a:r>
            <a:r>
              <a:rPr sz="2400" b="1" spc="-10" dirty="0">
                <a:latin typeface="Times New Roman"/>
                <a:cs typeface="Times New Roman"/>
              </a:rPr>
              <a:t>increased </a:t>
            </a:r>
            <a:r>
              <a:rPr sz="2400" b="1" dirty="0">
                <a:latin typeface="Times New Roman"/>
                <a:cs typeface="Times New Roman"/>
              </a:rPr>
              <a:t>periosteal </a:t>
            </a:r>
            <a:r>
              <a:rPr sz="2400" b="1" spc="-15" dirty="0">
                <a:latin typeface="Times New Roman"/>
                <a:cs typeface="Times New Roman"/>
              </a:rPr>
              <a:t>growth </a:t>
            </a:r>
            <a:r>
              <a:rPr sz="2400" b="1" spc="-5" dirty="0">
                <a:latin typeface="Times New Roman"/>
                <a:cs typeface="Times New Roman"/>
              </a:rPr>
              <a:t>as  </a:t>
            </a:r>
            <a:r>
              <a:rPr sz="2400" b="1" spc="-10" dirty="0">
                <a:latin typeface="Times New Roman"/>
                <a:cs typeface="Times New Roman"/>
              </a:rPr>
              <a:t>well </a:t>
            </a:r>
            <a:r>
              <a:rPr sz="2400" b="1" spc="-5" dirty="0">
                <a:latin typeface="Times New Roman"/>
                <a:cs typeface="Times New Roman"/>
              </a:rPr>
              <a:t>as </a:t>
            </a:r>
            <a:r>
              <a:rPr sz="2400" b="1" dirty="0">
                <a:latin typeface="Times New Roman"/>
                <a:cs typeface="Times New Roman"/>
              </a:rPr>
              <a:t>thickening of the</a:t>
            </a:r>
            <a:r>
              <a:rPr sz="2400" b="1" spc="-60" dirty="0">
                <a:latin typeface="Times New Roman"/>
                <a:cs typeface="Times New Roman"/>
              </a:rPr>
              <a:t> </a:t>
            </a:r>
            <a:r>
              <a:rPr sz="2400" b="1" dirty="0">
                <a:latin typeface="Times New Roman"/>
                <a:cs typeface="Times New Roman"/>
              </a:rPr>
              <a:t>skin</a:t>
            </a:r>
            <a:endParaRPr sz="24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2726" y="192150"/>
            <a:ext cx="2098040" cy="635000"/>
          </a:xfrm>
          <a:prstGeom prst="rect">
            <a:avLst/>
          </a:prstGeom>
        </p:spPr>
        <p:txBody>
          <a:bodyPr vert="horz" wrap="square" lIns="0" tIns="12065" rIns="0" bIns="0" rtlCol="0">
            <a:spAutoFit/>
          </a:bodyPr>
          <a:lstStyle/>
          <a:p>
            <a:pPr marL="12700">
              <a:lnSpc>
                <a:spcPct val="100000"/>
              </a:lnSpc>
              <a:spcBef>
                <a:spcPts val="95"/>
              </a:spcBef>
            </a:pPr>
            <a:r>
              <a:rPr sz="4000" spc="-190" dirty="0"/>
              <a:t>Vital</a:t>
            </a:r>
            <a:r>
              <a:rPr sz="4000" spc="-385" dirty="0"/>
              <a:t> </a:t>
            </a:r>
            <a:r>
              <a:rPr sz="4000" spc="-165" dirty="0"/>
              <a:t>Data</a:t>
            </a:r>
            <a:endParaRPr sz="4000"/>
          </a:p>
        </p:txBody>
      </p:sp>
      <p:sp>
        <p:nvSpPr>
          <p:cNvPr id="3" name="object 3"/>
          <p:cNvSpPr txBox="1">
            <a:spLocks noGrp="1"/>
          </p:cNvSpPr>
          <p:nvPr>
            <p:ph sz="half" idx="2"/>
          </p:nvPr>
        </p:nvSpPr>
        <p:spPr>
          <a:prstGeom prst="rect">
            <a:avLst/>
          </a:prstGeom>
        </p:spPr>
        <p:txBody>
          <a:bodyPr vert="horz" wrap="square" lIns="0" tIns="195580" rIns="0" bIns="0" rtlCol="0">
            <a:spAutoFit/>
          </a:bodyPr>
          <a:lstStyle/>
          <a:p>
            <a:pPr marL="355600" indent="-342900">
              <a:lnSpc>
                <a:spcPct val="100000"/>
              </a:lnSpc>
              <a:spcBef>
                <a:spcPts val="1540"/>
              </a:spcBef>
              <a:buChar char="•"/>
              <a:tabLst>
                <a:tab pos="354965" algn="l"/>
                <a:tab pos="355600" algn="l"/>
              </a:tabLst>
            </a:pPr>
            <a:r>
              <a:rPr spc="-150" dirty="0"/>
              <a:t>Name </a:t>
            </a:r>
            <a:r>
              <a:rPr spc="-110" dirty="0"/>
              <a:t>Of </a:t>
            </a:r>
            <a:r>
              <a:rPr spc="-175" dirty="0"/>
              <a:t>The </a:t>
            </a:r>
            <a:r>
              <a:rPr spc="-20" dirty="0"/>
              <a:t>Institution</a:t>
            </a:r>
            <a:r>
              <a:rPr spc="-130" dirty="0"/>
              <a:t> </a:t>
            </a:r>
            <a:r>
              <a:rPr spc="-25" dirty="0"/>
              <a:t>:</a:t>
            </a:r>
          </a:p>
          <a:p>
            <a:pPr marL="355600" indent="-342900">
              <a:lnSpc>
                <a:spcPct val="100000"/>
              </a:lnSpc>
              <a:spcBef>
                <a:spcPts val="1445"/>
              </a:spcBef>
              <a:buChar char="•"/>
              <a:tabLst>
                <a:tab pos="354965" algn="l"/>
                <a:tab pos="355600" algn="l"/>
                <a:tab pos="2124710" algn="l"/>
              </a:tabLst>
            </a:pPr>
            <a:r>
              <a:rPr spc="-150" dirty="0"/>
              <a:t>Name</a:t>
            </a:r>
            <a:r>
              <a:rPr spc="-125" dirty="0"/>
              <a:t> </a:t>
            </a:r>
            <a:r>
              <a:rPr spc="-110" dirty="0"/>
              <a:t>Of</a:t>
            </a:r>
            <a:r>
              <a:rPr spc="-120" dirty="0"/>
              <a:t> </a:t>
            </a:r>
            <a:r>
              <a:rPr spc="-175" dirty="0"/>
              <a:t>The	</a:t>
            </a:r>
            <a:r>
              <a:rPr spc="-70" dirty="0"/>
              <a:t>Doctor:</a:t>
            </a:r>
          </a:p>
          <a:p>
            <a:pPr marL="355600" indent="-342900">
              <a:lnSpc>
                <a:spcPct val="100000"/>
              </a:lnSpc>
              <a:spcBef>
                <a:spcPts val="1440"/>
              </a:spcBef>
              <a:buChar char="•"/>
              <a:tabLst>
                <a:tab pos="354965" algn="l"/>
                <a:tab pos="355600" algn="l"/>
              </a:tabLst>
            </a:pPr>
            <a:r>
              <a:rPr spc="-120" dirty="0"/>
              <a:t>Ward</a:t>
            </a:r>
            <a:r>
              <a:rPr spc="-135" dirty="0"/>
              <a:t> </a:t>
            </a:r>
            <a:r>
              <a:rPr spc="-95" dirty="0"/>
              <a:t>No:</a:t>
            </a:r>
          </a:p>
          <a:p>
            <a:pPr marL="355600" indent="-342900">
              <a:lnSpc>
                <a:spcPct val="100000"/>
              </a:lnSpc>
              <a:spcBef>
                <a:spcPts val="1440"/>
              </a:spcBef>
              <a:buChar char="•"/>
              <a:tabLst>
                <a:tab pos="354965" algn="l"/>
                <a:tab pos="355600" algn="l"/>
              </a:tabLst>
            </a:pPr>
            <a:r>
              <a:rPr spc="-135" dirty="0"/>
              <a:t>Cot </a:t>
            </a:r>
            <a:r>
              <a:rPr spc="-130" dirty="0"/>
              <a:t>No</a:t>
            </a:r>
            <a:r>
              <a:rPr spc="-140" dirty="0"/>
              <a:t> </a:t>
            </a:r>
            <a:r>
              <a:rPr spc="-25" dirty="0"/>
              <a:t>:</a:t>
            </a:r>
          </a:p>
          <a:p>
            <a:pPr marL="355600" indent="-342900">
              <a:lnSpc>
                <a:spcPct val="100000"/>
              </a:lnSpc>
              <a:spcBef>
                <a:spcPts val="1440"/>
              </a:spcBef>
              <a:buChar char="•"/>
              <a:tabLst>
                <a:tab pos="354965" algn="l"/>
                <a:tab pos="355600" algn="l"/>
              </a:tabLst>
            </a:pPr>
            <a:r>
              <a:rPr spc="-265" dirty="0"/>
              <a:t>Case </a:t>
            </a:r>
            <a:r>
              <a:rPr spc="-130" dirty="0"/>
              <a:t>No</a:t>
            </a:r>
            <a:r>
              <a:rPr spc="-405" dirty="0"/>
              <a:t> </a:t>
            </a:r>
            <a:r>
              <a:rPr spc="-25" dirty="0"/>
              <a:t>:</a:t>
            </a:r>
          </a:p>
          <a:p>
            <a:pPr marL="355600" indent="-342900">
              <a:lnSpc>
                <a:spcPct val="100000"/>
              </a:lnSpc>
              <a:spcBef>
                <a:spcPts val="1440"/>
              </a:spcBef>
              <a:buChar char="•"/>
              <a:tabLst>
                <a:tab pos="354965" algn="l"/>
                <a:tab pos="355600" algn="l"/>
              </a:tabLst>
            </a:pPr>
            <a:r>
              <a:rPr spc="-105" dirty="0"/>
              <a:t>Date:</a:t>
            </a:r>
          </a:p>
          <a:p>
            <a:pPr marL="355600" indent="-342900">
              <a:lnSpc>
                <a:spcPct val="100000"/>
              </a:lnSpc>
              <a:spcBef>
                <a:spcPts val="1440"/>
              </a:spcBef>
              <a:buChar char="•"/>
              <a:tabLst>
                <a:tab pos="354965" algn="l"/>
                <a:tab pos="355600" algn="l"/>
              </a:tabLst>
            </a:pPr>
            <a:r>
              <a:rPr spc="-150" dirty="0"/>
              <a:t>Name </a:t>
            </a:r>
            <a:r>
              <a:rPr spc="-110" dirty="0"/>
              <a:t>Of </a:t>
            </a:r>
            <a:r>
              <a:rPr spc="-175" dirty="0"/>
              <a:t>The </a:t>
            </a:r>
            <a:r>
              <a:rPr spc="-80" dirty="0"/>
              <a:t>Patient</a:t>
            </a:r>
            <a:r>
              <a:rPr spc="-110" dirty="0"/>
              <a:t> </a:t>
            </a:r>
            <a:r>
              <a:rPr spc="-25" dirty="0"/>
              <a:t>:</a:t>
            </a:r>
          </a:p>
          <a:p>
            <a:pPr marL="355600" indent="-342900">
              <a:lnSpc>
                <a:spcPct val="100000"/>
              </a:lnSpc>
              <a:spcBef>
                <a:spcPts val="1445"/>
              </a:spcBef>
              <a:buChar char="•"/>
              <a:tabLst>
                <a:tab pos="354965" algn="l"/>
                <a:tab pos="355600" algn="l"/>
              </a:tabLst>
            </a:pPr>
            <a:r>
              <a:rPr spc="-195" dirty="0"/>
              <a:t>Age</a:t>
            </a:r>
            <a:r>
              <a:rPr spc="-135" dirty="0"/>
              <a:t> </a:t>
            </a:r>
            <a:r>
              <a:rPr spc="-25" dirty="0"/>
              <a:t>:</a:t>
            </a:r>
          </a:p>
        </p:txBody>
      </p:sp>
      <p:sp>
        <p:nvSpPr>
          <p:cNvPr id="4" name="object 4"/>
          <p:cNvSpPr txBox="1">
            <a:spLocks noGrp="1"/>
          </p:cNvSpPr>
          <p:nvPr>
            <p:ph sz="half" idx="3"/>
          </p:nvPr>
        </p:nvSpPr>
        <p:spPr>
          <a:prstGeom prst="rect">
            <a:avLst/>
          </a:prstGeom>
        </p:spPr>
        <p:txBody>
          <a:bodyPr vert="horz" wrap="square" lIns="0" tIns="210820" rIns="0" bIns="0" rtlCol="0">
            <a:spAutoFit/>
          </a:bodyPr>
          <a:lstStyle/>
          <a:p>
            <a:pPr marL="355600" indent="-342900">
              <a:lnSpc>
                <a:spcPct val="100000"/>
              </a:lnSpc>
              <a:spcBef>
                <a:spcPts val="1660"/>
              </a:spcBef>
              <a:buChar char="•"/>
              <a:tabLst>
                <a:tab pos="355600" algn="l"/>
                <a:tab pos="356235" algn="l"/>
              </a:tabLst>
            </a:pPr>
            <a:r>
              <a:rPr spc="-305" dirty="0"/>
              <a:t>Sex</a:t>
            </a:r>
            <a:r>
              <a:rPr spc="-155" dirty="0"/>
              <a:t> </a:t>
            </a:r>
            <a:r>
              <a:rPr spc="-30" dirty="0"/>
              <a:t>:</a:t>
            </a:r>
          </a:p>
          <a:p>
            <a:pPr marL="355600" indent="-342900">
              <a:lnSpc>
                <a:spcPct val="100000"/>
              </a:lnSpc>
              <a:spcBef>
                <a:spcPts val="1565"/>
              </a:spcBef>
              <a:buChar char="•"/>
              <a:tabLst>
                <a:tab pos="355600" algn="l"/>
                <a:tab pos="356235" algn="l"/>
              </a:tabLst>
            </a:pPr>
            <a:r>
              <a:rPr spc="-125" dirty="0"/>
              <a:t>Religion</a:t>
            </a:r>
            <a:r>
              <a:rPr spc="-155" dirty="0"/>
              <a:t> </a:t>
            </a:r>
            <a:r>
              <a:rPr spc="-30" dirty="0"/>
              <a:t>:</a:t>
            </a:r>
          </a:p>
          <a:p>
            <a:pPr marL="355600" indent="-342900">
              <a:lnSpc>
                <a:spcPct val="100000"/>
              </a:lnSpc>
              <a:spcBef>
                <a:spcPts val="1560"/>
              </a:spcBef>
              <a:buChar char="•"/>
              <a:tabLst>
                <a:tab pos="355600" algn="l"/>
                <a:tab pos="356235" algn="l"/>
              </a:tabLst>
            </a:pPr>
            <a:r>
              <a:rPr spc="-204" dirty="0"/>
              <a:t>Caste</a:t>
            </a:r>
            <a:r>
              <a:rPr spc="-165" dirty="0"/>
              <a:t> </a:t>
            </a:r>
            <a:r>
              <a:rPr spc="-30" dirty="0"/>
              <a:t>:</a:t>
            </a:r>
          </a:p>
          <a:p>
            <a:pPr marL="355600" indent="-342900">
              <a:lnSpc>
                <a:spcPct val="100000"/>
              </a:lnSpc>
              <a:spcBef>
                <a:spcPts val="1560"/>
              </a:spcBef>
              <a:buChar char="•"/>
              <a:tabLst>
                <a:tab pos="355600" algn="l"/>
                <a:tab pos="356235" algn="l"/>
              </a:tabLst>
            </a:pPr>
            <a:r>
              <a:rPr spc="-40" dirty="0"/>
              <a:t>Married </a:t>
            </a:r>
            <a:r>
              <a:rPr spc="-130" dirty="0"/>
              <a:t>Or </a:t>
            </a:r>
            <a:r>
              <a:rPr spc="-165" dirty="0"/>
              <a:t>Single</a:t>
            </a:r>
            <a:r>
              <a:rPr spc="-320" dirty="0"/>
              <a:t> </a:t>
            </a:r>
            <a:r>
              <a:rPr spc="-25" dirty="0"/>
              <a:t>:</a:t>
            </a:r>
          </a:p>
          <a:p>
            <a:pPr marL="355600" indent="-342900">
              <a:lnSpc>
                <a:spcPct val="100000"/>
              </a:lnSpc>
              <a:spcBef>
                <a:spcPts val="1560"/>
              </a:spcBef>
              <a:buChar char="•"/>
              <a:tabLst>
                <a:tab pos="355600" algn="l"/>
                <a:tab pos="356235" algn="l"/>
              </a:tabLst>
            </a:pPr>
            <a:r>
              <a:rPr spc="-110" dirty="0"/>
              <a:t>Children</a:t>
            </a:r>
            <a:r>
              <a:rPr spc="-160" dirty="0"/>
              <a:t> </a:t>
            </a:r>
            <a:r>
              <a:rPr spc="-30" dirty="0"/>
              <a:t>:</a:t>
            </a:r>
          </a:p>
          <a:p>
            <a:pPr marL="355600" indent="-342900">
              <a:lnSpc>
                <a:spcPct val="100000"/>
              </a:lnSpc>
              <a:spcBef>
                <a:spcPts val="1560"/>
              </a:spcBef>
              <a:buChar char="•"/>
              <a:tabLst>
                <a:tab pos="355600" algn="l"/>
                <a:tab pos="356235" algn="l"/>
              </a:tabLst>
            </a:pPr>
            <a:r>
              <a:rPr spc="-110" dirty="0"/>
              <a:t>Occupation</a:t>
            </a:r>
            <a:r>
              <a:rPr spc="-170" dirty="0"/>
              <a:t> </a:t>
            </a:r>
            <a:r>
              <a:rPr spc="-30" dirty="0"/>
              <a:t>:</a:t>
            </a:r>
          </a:p>
          <a:p>
            <a:pPr marL="355600" indent="-342900">
              <a:lnSpc>
                <a:spcPct val="100000"/>
              </a:lnSpc>
              <a:spcBef>
                <a:spcPts val="1565"/>
              </a:spcBef>
              <a:buChar char="•"/>
              <a:tabLst>
                <a:tab pos="355600" algn="l"/>
                <a:tab pos="356235" algn="l"/>
              </a:tabLst>
            </a:pPr>
            <a:r>
              <a:rPr spc="-114" dirty="0"/>
              <a:t>Income</a:t>
            </a:r>
          </a:p>
          <a:p>
            <a:pPr marL="355600" indent="-342900">
              <a:lnSpc>
                <a:spcPct val="100000"/>
              </a:lnSpc>
              <a:spcBef>
                <a:spcPts val="1560"/>
              </a:spcBef>
              <a:buChar char="•"/>
              <a:tabLst>
                <a:tab pos="355600" algn="l"/>
                <a:tab pos="356235" algn="l"/>
              </a:tabLst>
            </a:pPr>
            <a:r>
              <a:rPr spc="-155" dirty="0"/>
              <a:t>Address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4320"/>
            <a:ext cx="8229600" cy="779145"/>
          </a:xfrm>
          <a:prstGeom prst="rect">
            <a:avLst/>
          </a:prstGeom>
          <a:solidFill>
            <a:srgbClr val="C0504D"/>
          </a:solidFill>
        </p:spPr>
        <p:txBody>
          <a:bodyPr vert="horz" wrap="square" lIns="0" tIns="86360" rIns="0" bIns="0" rtlCol="0">
            <a:spAutoFit/>
          </a:bodyPr>
          <a:lstStyle/>
          <a:p>
            <a:pPr marL="2655570">
              <a:lnSpc>
                <a:spcPct val="100000"/>
              </a:lnSpc>
              <a:spcBef>
                <a:spcPts val="680"/>
              </a:spcBef>
            </a:pPr>
            <a:r>
              <a:rPr spc="-240" dirty="0">
                <a:solidFill>
                  <a:srgbClr val="FFFFFF"/>
                </a:solidFill>
              </a:rPr>
              <a:t>Graves’</a:t>
            </a:r>
            <a:r>
              <a:rPr spc="-280" dirty="0">
                <a:solidFill>
                  <a:srgbClr val="FFFFFF"/>
                </a:solidFill>
              </a:rPr>
              <a:t> </a:t>
            </a:r>
            <a:r>
              <a:rPr spc="-180" dirty="0">
                <a:solidFill>
                  <a:srgbClr val="FFFFFF"/>
                </a:solidFill>
              </a:rPr>
              <a:t>disease</a:t>
            </a:r>
          </a:p>
        </p:txBody>
      </p:sp>
      <p:sp>
        <p:nvSpPr>
          <p:cNvPr id="3" name="object 3"/>
          <p:cNvSpPr txBox="1"/>
          <p:nvPr/>
        </p:nvSpPr>
        <p:spPr>
          <a:xfrm>
            <a:off x="5227701" y="1916683"/>
            <a:ext cx="3768725" cy="3438525"/>
          </a:xfrm>
          <a:prstGeom prst="rect">
            <a:avLst/>
          </a:prstGeom>
        </p:spPr>
        <p:txBody>
          <a:bodyPr vert="horz" wrap="square" lIns="0" tIns="13335" rIns="0" bIns="0" rtlCol="0">
            <a:spAutoFit/>
          </a:bodyPr>
          <a:lstStyle/>
          <a:p>
            <a:pPr marL="12700" marR="5080">
              <a:lnSpc>
                <a:spcPct val="100000"/>
              </a:lnSpc>
              <a:spcBef>
                <a:spcPts val="105"/>
              </a:spcBef>
            </a:pPr>
            <a:r>
              <a:rPr sz="2000" b="1" dirty="0">
                <a:latin typeface="Times New Roman"/>
                <a:cs typeface="Times New Roman"/>
              </a:rPr>
              <a:t>Ocular involvement </a:t>
            </a:r>
            <a:r>
              <a:rPr sz="2000" dirty="0">
                <a:latin typeface="Times New Roman"/>
                <a:cs typeface="Times New Roman"/>
              </a:rPr>
              <a:t>is </a:t>
            </a:r>
            <a:r>
              <a:rPr sz="2000" spc="-5" dirty="0">
                <a:latin typeface="Times New Roman"/>
                <a:cs typeface="Times New Roman"/>
              </a:rPr>
              <a:t>mediated </a:t>
            </a:r>
            <a:r>
              <a:rPr sz="2000" dirty="0">
                <a:latin typeface="Times New Roman"/>
                <a:cs typeface="Times New Roman"/>
              </a:rPr>
              <a:t>by  </a:t>
            </a:r>
            <a:r>
              <a:rPr sz="2000" spc="5" dirty="0">
                <a:latin typeface="Times New Roman"/>
                <a:cs typeface="Times New Roman"/>
              </a:rPr>
              <a:t>one </a:t>
            </a:r>
            <a:r>
              <a:rPr sz="2000" dirty="0">
                <a:latin typeface="Times New Roman"/>
                <a:cs typeface="Times New Roman"/>
              </a:rPr>
              <a:t>or </a:t>
            </a:r>
            <a:r>
              <a:rPr sz="2000" spc="-5" dirty="0">
                <a:latin typeface="Times New Roman"/>
                <a:cs typeface="Times New Roman"/>
              </a:rPr>
              <a:t>more </a:t>
            </a:r>
            <a:r>
              <a:rPr sz="2000" dirty="0">
                <a:latin typeface="Times New Roman"/>
                <a:cs typeface="Times New Roman"/>
              </a:rPr>
              <a:t>distinct </a:t>
            </a:r>
            <a:r>
              <a:rPr sz="2000" spc="5" dirty="0">
                <a:latin typeface="Times New Roman"/>
                <a:cs typeface="Times New Roman"/>
              </a:rPr>
              <a:t>but </a:t>
            </a:r>
            <a:r>
              <a:rPr sz="2000" spc="-5" dirty="0">
                <a:latin typeface="Times New Roman"/>
                <a:cs typeface="Times New Roman"/>
              </a:rPr>
              <a:t>still </a:t>
            </a:r>
            <a:r>
              <a:rPr sz="2000" dirty="0">
                <a:latin typeface="Times New Roman"/>
                <a:cs typeface="Times New Roman"/>
              </a:rPr>
              <a:t>poorly  characterised </a:t>
            </a:r>
            <a:r>
              <a:rPr sz="2000" spc="-5" dirty="0">
                <a:latin typeface="Times New Roman"/>
                <a:cs typeface="Times New Roman"/>
              </a:rPr>
              <a:t>orbital-stimulating  immunoglobulins:Proptosis, </a:t>
            </a:r>
            <a:r>
              <a:rPr sz="2000" spc="5" dirty="0">
                <a:latin typeface="Times New Roman"/>
                <a:cs typeface="Times New Roman"/>
              </a:rPr>
              <a:t>due </a:t>
            </a:r>
            <a:r>
              <a:rPr sz="2000" dirty="0">
                <a:latin typeface="Times New Roman"/>
                <a:cs typeface="Times New Roman"/>
              </a:rPr>
              <a:t>to  increased </a:t>
            </a:r>
            <a:r>
              <a:rPr sz="2000" spc="-5" dirty="0">
                <a:latin typeface="Times New Roman"/>
                <a:cs typeface="Times New Roman"/>
              </a:rPr>
              <a:t>volume </a:t>
            </a:r>
            <a:r>
              <a:rPr sz="2000" dirty="0">
                <a:latin typeface="Times New Roman"/>
                <a:cs typeface="Times New Roman"/>
              </a:rPr>
              <a:t>and </a:t>
            </a:r>
            <a:r>
              <a:rPr sz="2000" spc="-5" dirty="0">
                <a:latin typeface="Times New Roman"/>
                <a:cs typeface="Times New Roman"/>
              </a:rPr>
              <a:t>edema </a:t>
            </a:r>
            <a:r>
              <a:rPr sz="2000" dirty="0">
                <a:latin typeface="Times New Roman"/>
                <a:cs typeface="Times New Roman"/>
              </a:rPr>
              <a:t>of  retrobulbar fat. Shortened  extraocular </a:t>
            </a:r>
            <a:r>
              <a:rPr sz="2000" spc="-5" dirty="0">
                <a:latin typeface="Times New Roman"/>
                <a:cs typeface="Times New Roman"/>
              </a:rPr>
              <a:t>muscles, </a:t>
            </a:r>
            <a:r>
              <a:rPr sz="2000" dirty="0">
                <a:latin typeface="Times New Roman"/>
                <a:cs typeface="Times New Roman"/>
              </a:rPr>
              <a:t>because of the  </a:t>
            </a:r>
            <a:r>
              <a:rPr sz="2000" spc="-5" dirty="0">
                <a:latin typeface="Times New Roman"/>
                <a:cs typeface="Times New Roman"/>
              </a:rPr>
              <a:t>muscle infiltration </a:t>
            </a:r>
            <a:r>
              <a:rPr sz="2000" dirty="0">
                <a:latin typeface="Times New Roman"/>
                <a:cs typeface="Times New Roman"/>
              </a:rPr>
              <a:t>and fibrosis</a:t>
            </a:r>
            <a:r>
              <a:rPr sz="2000" spc="-110" dirty="0">
                <a:latin typeface="Times New Roman"/>
                <a:cs typeface="Times New Roman"/>
              </a:rPr>
              <a:t> </a:t>
            </a:r>
            <a:r>
              <a:rPr sz="2000" dirty="0">
                <a:latin typeface="Times New Roman"/>
                <a:cs typeface="Times New Roman"/>
              </a:rPr>
              <a:t>result  in upper </a:t>
            </a:r>
            <a:r>
              <a:rPr sz="2000" spc="-5" dirty="0">
                <a:latin typeface="Times New Roman"/>
                <a:cs typeface="Times New Roman"/>
              </a:rPr>
              <a:t>lid </a:t>
            </a:r>
            <a:r>
              <a:rPr sz="2000" dirty="0">
                <a:latin typeface="Times New Roman"/>
                <a:cs typeface="Times New Roman"/>
              </a:rPr>
              <a:t>retraction. Conjunctival  </a:t>
            </a:r>
            <a:r>
              <a:rPr sz="2000" spc="-5" dirty="0">
                <a:latin typeface="Times New Roman"/>
                <a:cs typeface="Times New Roman"/>
              </a:rPr>
              <a:t>erythema, </a:t>
            </a:r>
            <a:r>
              <a:rPr sz="2000" dirty="0">
                <a:latin typeface="Times New Roman"/>
                <a:cs typeface="Times New Roman"/>
              </a:rPr>
              <a:t>and periorbital </a:t>
            </a:r>
            <a:r>
              <a:rPr sz="2000" spc="-5" dirty="0">
                <a:latin typeface="Times New Roman"/>
                <a:cs typeface="Times New Roman"/>
              </a:rPr>
              <a:t>edema </a:t>
            </a:r>
            <a:r>
              <a:rPr sz="2000" dirty="0">
                <a:latin typeface="Times New Roman"/>
                <a:cs typeface="Times New Roman"/>
              </a:rPr>
              <a:t>are  evident</a:t>
            </a:r>
            <a:r>
              <a:rPr sz="2400" dirty="0">
                <a:latin typeface="Times New Roman"/>
                <a:cs typeface="Times New Roman"/>
              </a:rPr>
              <a:t>.</a:t>
            </a:r>
            <a:endParaRPr sz="2400">
              <a:latin typeface="Times New Roman"/>
              <a:cs typeface="Times New Roman"/>
            </a:endParaRPr>
          </a:p>
        </p:txBody>
      </p:sp>
      <p:sp>
        <p:nvSpPr>
          <p:cNvPr id="4" name="object 4"/>
          <p:cNvSpPr/>
          <p:nvPr/>
        </p:nvSpPr>
        <p:spPr>
          <a:xfrm>
            <a:off x="467868" y="2001011"/>
            <a:ext cx="4535423" cy="344424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74065" y="5752591"/>
            <a:ext cx="3141345" cy="574675"/>
          </a:xfrm>
          <a:prstGeom prst="rect">
            <a:avLst/>
          </a:prstGeom>
        </p:spPr>
        <p:txBody>
          <a:bodyPr vert="horz" wrap="square" lIns="0" tIns="12700" rIns="0" bIns="0" rtlCol="0">
            <a:spAutoFit/>
          </a:bodyPr>
          <a:lstStyle/>
          <a:p>
            <a:pPr marL="12700">
              <a:lnSpc>
                <a:spcPct val="100000"/>
              </a:lnSpc>
              <a:spcBef>
                <a:spcPts val="100"/>
              </a:spcBef>
            </a:pPr>
            <a:r>
              <a:rPr sz="1800" b="1" spc="-130" dirty="0">
                <a:solidFill>
                  <a:srgbClr val="FF3300"/>
                </a:solidFill>
                <a:latin typeface="Trebuchet MS"/>
                <a:cs typeface="Trebuchet MS"/>
              </a:rPr>
              <a:t>Facial</a:t>
            </a:r>
            <a:r>
              <a:rPr sz="1800" b="1" spc="-165" dirty="0">
                <a:solidFill>
                  <a:srgbClr val="FF3300"/>
                </a:solidFill>
                <a:latin typeface="Trebuchet MS"/>
                <a:cs typeface="Trebuchet MS"/>
              </a:rPr>
              <a:t> </a:t>
            </a:r>
            <a:r>
              <a:rPr sz="1800" b="1" spc="-110" dirty="0">
                <a:solidFill>
                  <a:srgbClr val="FF3300"/>
                </a:solidFill>
                <a:latin typeface="Trebuchet MS"/>
                <a:cs typeface="Trebuchet MS"/>
              </a:rPr>
              <a:t>expression</a:t>
            </a:r>
            <a:endParaRPr sz="1800">
              <a:latin typeface="Trebuchet MS"/>
              <a:cs typeface="Trebuchet MS"/>
            </a:endParaRPr>
          </a:p>
          <a:p>
            <a:pPr marL="469900">
              <a:lnSpc>
                <a:spcPct val="100000"/>
              </a:lnSpc>
              <a:spcBef>
                <a:spcPts val="5"/>
              </a:spcBef>
            </a:pPr>
            <a:r>
              <a:rPr sz="1800" spc="-135" dirty="0">
                <a:latin typeface="Arial"/>
                <a:cs typeface="Arial"/>
              </a:rPr>
              <a:t>The </a:t>
            </a:r>
            <a:r>
              <a:rPr sz="1800" u="heavy" spc="-80" dirty="0">
                <a:uFill>
                  <a:solidFill>
                    <a:srgbClr val="000000"/>
                  </a:solidFill>
                </a:uFill>
                <a:latin typeface="Arial"/>
                <a:cs typeface="Arial"/>
              </a:rPr>
              <a:t>stare</a:t>
            </a:r>
            <a:r>
              <a:rPr sz="1800" spc="-80" dirty="0">
                <a:latin typeface="Arial"/>
                <a:cs typeface="Arial"/>
              </a:rPr>
              <a:t> </a:t>
            </a:r>
            <a:r>
              <a:rPr sz="1800" spc="-25" dirty="0">
                <a:latin typeface="Arial"/>
                <a:cs typeface="Arial"/>
              </a:rPr>
              <a:t>in</a:t>
            </a:r>
            <a:r>
              <a:rPr sz="1800" spc="-40" dirty="0">
                <a:latin typeface="Arial"/>
                <a:cs typeface="Arial"/>
              </a:rPr>
              <a:t> </a:t>
            </a:r>
            <a:r>
              <a:rPr sz="1800" spc="-55" dirty="0">
                <a:latin typeface="Arial"/>
                <a:cs typeface="Arial"/>
              </a:rPr>
              <a:t>hyperthyroidism</a:t>
            </a:r>
            <a:endParaRPr sz="18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9495" y="1629155"/>
            <a:ext cx="3977640" cy="466496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274320"/>
            <a:ext cx="8229600" cy="1143000"/>
          </a:xfrm>
          <a:prstGeom prst="rect">
            <a:avLst/>
          </a:prstGeom>
          <a:solidFill>
            <a:srgbClr val="C0504D"/>
          </a:solidFill>
        </p:spPr>
        <p:txBody>
          <a:bodyPr vert="horz" wrap="square" lIns="0" tIns="268605" rIns="0" bIns="0" rtlCol="0">
            <a:spAutoFit/>
          </a:bodyPr>
          <a:lstStyle/>
          <a:p>
            <a:pPr marL="2596515">
              <a:lnSpc>
                <a:spcPct val="100000"/>
              </a:lnSpc>
              <a:spcBef>
                <a:spcPts val="2115"/>
              </a:spcBef>
            </a:pPr>
            <a:r>
              <a:rPr spc="-185" dirty="0">
                <a:solidFill>
                  <a:srgbClr val="FFFFFF"/>
                </a:solidFill>
              </a:rPr>
              <a:t>Hypothyroidism</a:t>
            </a:r>
          </a:p>
        </p:txBody>
      </p:sp>
      <p:sp>
        <p:nvSpPr>
          <p:cNvPr id="4" name="object 4"/>
          <p:cNvSpPr txBox="1"/>
          <p:nvPr/>
        </p:nvSpPr>
        <p:spPr>
          <a:xfrm>
            <a:off x="4727575" y="1548129"/>
            <a:ext cx="4079875" cy="4079240"/>
          </a:xfrm>
          <a:prstGeom prst="rect">
            <a:avLst/>
          </a:prstGeom>
        </p:spPr>
        <p:txBody>
          <a:bodyPr vert="horz" wrap="square" lIns="0" tIns="85725" rIns="0" bIns="0" rtlCol="0">
            <a:spAutoFit/>
          </a:bodyPr>
          <a:lstStyle/>
          <a:p>
            <a:pPr marL="355600" marR="314325" indent="-342900">
              <a:lnSpc>
                <a:spcPct val="80000"/>
              </a:lnSpc>
              <a:spcBef>
                <a:spcPts val="675"/>
              </a:spcBef>
              <a:buChar char="•"/>
              <a:tabLst>
                <a:tab pos="355600" algn="l"/>
                <a:tab pos="356235" algn="l"/>
              </a:tabLst>
            </a:pPr>
            <a:r>
              <a:rPr sz="2400" spc="-175" dirty="0">
                <a:latin typeface="Arial"/>
                <a:cs typeface="Arial"/>
              </a:rPr>
              <a:t>The </a:t>
            </a:r>
            <a:r>
              <a:rPr sz="2400" spc="-80" dirty="0">
                <a:latin typeface="Arial"/>
                <a:cs typeface="Arial"/>
              </a:rPr>
              <a:t>most </a:t>
            </a:r>
            <a:r>
              <a:rPr sz="2400" spc="-105" dirty="0">
                <a:latin typeface="Arial"/>
                <a:cs typeface="Arial"/>
              </a:rPr>
              <a:t>common </a:t>
            </a:r>
            <a:r>
              <a:rPr sz="2400" spc="-175" dirty="0">
                <a:latin typeface="Arial"/>
                <a:cs typeface="Arial"/>
              </a:rPr>
              <a:t>cause </a:t>
            </a:r>
            <a:r>
              <a:rPr sz="2400" spc="-125" dirty="0">
                <a:latin typeface="Arial"/>
                <a:cs typeface="Arial"/>
              </a:rPr>
              <a:t>is  </a:t>
            </a:r>
            <a:r>
              <a:rPr sz="2400" spc="-25" dirty="0">
                <a:latin typeface="Arial"/>
                <a:cs typeface="Arial"/>
              </a:rPr>
              <a:t>the </a:t>
            </a:r>
            <a:r>
              <a:rPr sz="2400" spc="-114" dirty="0">
                <a:latin typeface="Arial"/>
                <a:cs typeface="Arial"/>
              </a:rPr>
              <a:t>Hashimoto’s</a:t>
            </a:r>
            <a:r>
              <a:rPr sz="2400" spc="-285" dirty="0">
                <a:latin typeface="Arial"/>
                <a:cs typeface="Arial"/>
              </a:rPr>
              <a:t> </a:t>
            </a:r>
            <a:r>
              <a:rPr sz="2400" spc="-35" dirty="0">
                <a:latin typeface="Arial"/>
                <a:cs typeface="Arial"/>
              </a:rPr>
              <a:t>thyroiditis,  </a:t>
            </a:r>
            <a:r>
              <a:rPr sz="2400" spc="-90" dirty="0">
                <a:latin typeface="Arial"/>
                <a:cs typeface="Arial"/>
              </a:rPr>
              <a:t>affects </a:t>
            </a:r>
            <a:r>
              <a:rPr sz="2400" spc="-120" dirty="0">
                <a:latin typeface="Arial"/>
                <a:cs typeface="Arial"/>
              </a:rPr>
              <a:t>appr. </a:t>
            </a:r>
            <a:r>
              <a:rPr sz="2400" spc="-270" dirty="0">
                <a:latin typeface="Arial"/>
                <a:cs typeface="Arial"/>
              </a:rPr>
              <a:t>1% </a:t>
            </a:r>
            <a:r>
              <a:rPr sz="2400" spc="-10" dirty="0">
                <a:latin typeface="Arial"/>
                <a:cs typeface="Arial"/>
              </a:rPr>
              <a:t>of </a:t>
            </a:r>
            <a:r>
              <a:rPr sz="2400" spc="-40" dirty="0">
                <a:latin typeface="Arial"/>
                <a:cs typeface="Arial"/>
              </a:rPr>
              <a:t>adult  </a:t>
            </a:r>
            <a:r>
              <a:rPr sz="2400" spc="-55" dirty="0">
                <a:latin typeface="Arial"/>
                <a:cs typeface="Arial"/>
              </a:rPr>
              <a:t>population</a:t>
            </a:r>
            <a:endParaRPr sz="2400">
              <a:latin typeface="Arial"/>
              <a:cs typeface="Arial"/>
            </a:endParaRPr>
          </a:p>
          <a:p>
            <a:pPr marL="355600" marR="5080">
              <a:lnSpc>
                <a:spcPct val="80000"/>
              </a:lnSpc>
            </a:pPr>
            <a:r>
              <a:rPr sz="2400" spc="-160" dirty="0">
                <a:latin typeface="Arial"/>
                <a:cs typeface="Arial"/>
              </a:rPr>
              <a:t>This </a:t>
            </a:r>
            <a:r>
              <a:rPr sz="2400" spc="-95" dirty="0">
                <a:latin typeface="Arial"/>
                <a:cs typeface="Arial"/>
              </a:rPr>
              <a:t>woman demonstrates  </a:t>
            </a:r>
            <a:r>
              <a:rPr sz="2400" spc="-30" dirty="0">
                <a:latin typeface="Arial"/>
                <a:cs typeface="Arial"/>
              </a:rPr>
              <a:t>the </a:t>
            </a:r>
            <a:r>
              <a:rPr sz="2400" spc="-65" dirty="0">
                <a:latin typeface="Arial"/>
                <a:cs typeface="Arial"/>
              </a:rPr>
              <a:t>typical </a:t>
            </a:r>
            <a:r>
              <a:rPr sz="2400" spc="-60" dirty="0">
                <a:latin typeface="Arial"/>
                <a:cs typeface="Arial"/>
              </a:rPr>
              <a:t>hypothyroid</a:t>
            </a:r>
            <a:r>
              <a:rPr sz="2400" spc="-315" dirty="0">
                <a:latin typeface="Arial"/>
                <a:cs typeface="Arial"/>
              </a:rPr>
              <a:t> </a:t>
            </a:r>
            <a:r>
              <a:rPr sz="2400" spc="-114" dirty="0">
                <a:latin typeface="Arial"/>
                <a:cs typeface="Arial"/>
              </a:rPr>
              <a:t>facies.  </a:t>
            </a:r>
            <a:r>
              <a:rPr sz="2400" spc="-240" dirty="0">
                <a:latin typeface="Arial"/>
                <a:cs typeface="Arial"/>
              </a:rPr>
              <a:t>She </a:t>
            </a:r>
            <a:r>
              <a:rPr sz="2400" spc="-125" dirty="0">
                <a:latin typeface="Arial"/>
                <a:cs typeface="Arial"/>
              </a:rPr>
              <a:t>also </a:t>
            </a:r>
            <a:r>
              <a:rPr sz="2400" spc="-114" dirty="0">
                <a:latin typeface="Arial"/>
                <a:cs typeface="Arial"/>
              </a:rPr>
              <a:t>had </a:t>
            </a:r>
            <a:r>
              <a:rPr sz="2400" spc="-185" dirty="0">
                <a:latin typeface="Arial"/>
                <a:cs typeface="Arial"/>
              </a:rPr>
              <a:t>a </a:t>
            </a:r>
            <a:r>
              <a:rPr sz="2400" spc="-130" dirty="0">
                <a:latin typeface="Arial"/>
                <a:cs typeface="Arial"/>
              </a:rPr>
              <a:t>slow, </a:t>
            </a:r>
            <a:r>
              <a:rPr sz="2400" spc="-120" dirty="0">
                <a:latin typeface="Arial"/>
                <a:cs typeface="Arial"/>
              </a:rPr>
              <a:t>hoarse,  </a:t>
            </a:r>
            <a:r>
              <a:rPr sz="2400" spc="-110" dirty="0">
                <a:latin typeface="Arial"/>
                <a:cs typeface="Arial"/>
              </a:rPr>
              <a:t>deep voice </a:t>
            </a:r>
            <a:r>
              <a:rPr sz="2400" spc="-114" dirty="0">
                <a:latin typeface="Arial"/>
                <a:cs typeface="Arial"/>
              </a:rPr>
              <a:t>and </a:t>
            </a:r>
            <a:r>
              <a:rPr sz="2400" spc="-95" dirty="0">
                <a:latin typeface="Arial"/>
                <a:cs typeface="Arial"/>
              </a:rPr>
              <a:t>lassitude  </a:t>
            </a:r>
            <a:r>
              <a:rPr sz="2400" spc="-85" dirty="0">
                <a:latin typeface="Arial"/>
                <a:cs typeface="Arial"/>
              </a:rPr>
              <a:t>(state </a:t>
            </a:r>
            <a:r>
              <a:rPr sz="2400" spc="-5" dirty="0">
                <a:latin typeface="Arial"/>
                <a:cs typeface="Arial"/>
              </a:rPr>
              <a:t>of </a:t>
            </a:r>
            <a:r>
              <a:rPr sz="2400" spc="-75" dirty="0">
                <a:latin typeface="Arial"/>
                <a:cs typeface="Arial"/>
              </a:rPr>
              <a:t>feeling </a:t>
            </a:r>
            <a:r>
              <a:rPr sz="2400" spc="-90" dirty="0">
                <a:latin typeface="Arial"/>
                <a:cs typeface="Arial"/>
              </a:rPr>
              <a:t>very </a:t>
            </a:r>
            <a:r>
              <a:rPr sz="2400" spc="-15" dirty="0">
                <a:latin typeface="Arial"/>
                <a:cs typeface="Arial"/>
              </a:rPr>
              <a:t>tired </a:t>
            </a:r>
            <a:r>
              <a:rPr sz="2400" spc="-30" dirty="0">
                <a:latin typeface="Arial"/>
                <a:cs typeface="Arial"/>
              </a:rPr>
              <a:t>in  </a:t>
            </a:r>
            <a:r>
              <a:rPr sz="2400" spc="-55" dirty="0">
                <a:latin typeface="Arial"/>
                <a:cs typeface="Arial"/>
              </a:rPr>
              <a:t>mind </a:t>
            </a:r>
            <a:r>
              <a:rPr sz="2400" spc="-20" dirty="0">
                <a:latin typeface="Arial"/>
                <a:cs typeface="Arial"/>
              </a:rPr>
              <a:t>or</a:t>
            </a:r>
            <a:r>
              <a:rPr sz="2400" spc="-220" dirty="0">
                <a:latin typeface="Arial"/>
                <a:cs typeface="Arial"/>
              </a:rPr>
              <a:t> </a:t>
            </a:r>
            <a:r>
              <a:rPr sz="2400" spc="-85" dirty="0">
                <a:latin typeface="Arial"/>
                <a:cs typeface="Arial"/>
              </a:rPr>
              <a:t>body).</a:t>
            </a:r>
            <a:endParaRPr sz="2400">
              <a:latin typeface="Arial"/>
              <a:cs typeface="Arial"/>
            </a:endParaRPr>
          </a:p>
          <a:p>
            <a:pPr marL="355600" marR="19050" indent="-342900">
              <a:lnSpc>
                <a:spcPct val="90100"/>
              </a:lnSpc>
              <a:spcBef>
                <a:spcPts val="515"/>
              </a:spcBef>
              <a:buChar char="•"/>
              <a:tabLst>
                <a:tab pos="355600" algn="l"/>
                <a:tab pos="356235" algn="l"/>
              </a:tabLst>
            </a:pPr>
            <a:r>
              <a:rPr sz="2400" spc="-80" dirty="0">
                <a:latin typeface="Arial"/>
                <a:cs typeface="Arial"/>
              </a:rPr>
              <a:t>Dull, </a:t>
            </a:r>
            <a:r>
              <a:rPr sz="2400" spc="-35" dirty="0">
                <a:latin typeface="Arial"/>
                <a:cs typeface="Arial"/>
              </a:rPr>
              <a:t>puffy </a:t>
            </a:r>
            <a:r>
              <a:rPr sz="2400" spc="-114" dirty="0">
                <a:latin typeface="Arial"/>
                <a:cs typeface="Arial"/>
              </a:rPr>
              <a:t>facies. </a:t>
            </a:r>
            <a:r>
              <a:rPr sz="2400" spc="-195" dirty="0">
                <a:latin typeface="Arial"/>
                <a:cs typeface="Arial"/>
              </a:rPr>
              <a:t>Edema</a:t>
            </a:r>
            <a:r>
              <a:rPr sz="2400" spc="-330" dirty="0">
                <a:latin typeface="Arial"/>
                <a:cs typeface="Arial"/>
              </a:rPr>
              <a:t> </a:t>
            </a:r>
            <a:r>
              <a:rPr sz="2400" spc="-145" dirty="0">
                <a:latin typeface="Arial"/>
                <a:cs typeface="Arial"/>
              </a:rPr>
              <a:t>does  </a:t>
            </a:r>
            <a:r>
              <a:rPr sz="2400" spc="-10" dirty="0">
                <a:latin typeface="Arial"/>
                <a:cs typeface="Arial"/>
              </a:rPr>
              <a:t>not </a:t>
            </a:r>
            <a:r>
              <a:rPr sz="2400" spc="20" dirty="0">
                <a:latin typeface="Arial"/>
                <a:cs typeface="Arial"/>
              </a:rPr>
              <a:t>pit </a:t>
            </a:r>
            <a:r>
              <a:rPr sz="2400" spc="15" dirty="0">
                <a:latin typeface="Arial"/>
                <a:cs typeface="Arial"/>
              </a:rPr>
              <a:t>with </a:t>
            </a:r>
            <a:r>
              <a:rPr sz="2400" spc="-114" dirty="0">
                <a:latin typeface="Arial"/>
                <a:cs typeface="Arial"/>
              </a:rPr>
              <a:t>pressure. </a:t>
            </a:r>
            <a:r>
              <a:rPr sz="2400" spc="-180" dirty="0">
                <a:latin typeface="Arial"/>
                <a:cs typeface="Arial"/>
              </a:rPr>
              <a:t>The  </a:t>
            </a:r>
            <a:r>
              <a:rPr sz="2400" spc="-60" dirty="0">
                <a:latin typeface="Arial"/>
                <a:cs typeface="Arial"/>
              </a:rPr>
              <a:t>lateral </a:t>
            </a:r>
            <a:r>
              <a:rPr sz="2400" spc="-114" dirty="0">
                <a:latin typeface="Arial"/>
                <a:cs typeface="Arial"/>
              </a:rPr>
              <a:t>eyebrows </a:t>
            </a:r>
            <a:r>
              <a:rPr sz="2400" spc="-110" dirty="0">
                <a:latin typeface="Arial"/>
                <a:cs typeface="Arial"/>
              </a:rPr>
              <a:t>are</a:t>
            </a:r>
            <a:r>
              <a:rPr sz="2400" spc="-250" dirty="0">
                <a:latin typeface="Arial"/>
                <a:cs typeface="Arial"/>
              </a:rPr>
              <a:t> </a:t>
            </a:r>
            <a:r>
              <a:rPr sz="2400" spc="-15" dirty="0">
                <a:latin typeface="Arial"/>
                <a:cs typeface="Arial"/>
              </a:rPr>
              <a:t>thin.</a:t>
            </a:r>
            <a:endParaRPr sz="24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876800" y="304798"/>
            <a:ext cx="3995928" cy="65531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8600" y="228597"/>
            <a:ext cx="4027932" cy="662939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43909" y="76407"/>
            <a:ext cx="2369251" cy="34287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029916" y="305649"/>
            <a:ext cx="2369605" cy="290366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82137" y="3810867"/>
            <a:ext cx="2369251" cy="275101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350710" y="3658236"/>
            <a:ext cx="2364286" cy="298007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3200400" y="3352799"/>
            <a:ext cx="2973324" cy="3505199"/>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5673" y="0"/>
            <a:ext cx="3692525" cy="514350"/>
          </a:xfrm>
          <a:prstGeom prst="rect">
            <a:avLst/>
          </a:prstGeom>
        </p:spPr>
        <p:txBody>
          <a:bodyPr vert="horz" wrap="square" lIns="0" tIns="13335" rIns="0" bIns="0" rtlCol="0">
            <a:spAutoFit/>
          </a:bodyPr>
          <a:lstStyle/>
          <a:p>
            <a:pPr marL="12700">
              <a:lnSpc>
                <a:spcPct val="100000"/>
              </a:lnSpc>
              <a:spcBef>
                <a:spcPts val="105"/>
              </a:spcBef>
            </a:pPr>
            <a:r>
              <a:rPr sz="3200" spc="-204" dirty="0"/>
              <a:t>Speech </a:t>
            </a:r>
            <a:r>
              <a:rPr sz="3200" spc="-135" dirty="0"/>
              <a:t>And</a:t>
            </a:r>
            <a:r>
              <a:rPr sz="3200" spc="-355" dirty="0"/>
              <a:t> </a:t>
            </a:r>
            <a:r>
              <a:rPr sz="3200" spc="-185" dirty="0"/>
              <a:t>Language</a:t>
            </a:r>
            <a:endParaRPr sz="3200"/>
          </a:p>
        </p:txBody>
      </p:sp>
      <p:sp>
        <p:nvSpPr>
          <p:cNvPr id="3" name="object 3"/>
          <p:cNvSpPr/>
          <p:nvPr/>
        </p:nvSpPr>
        <p:spPr>
          <a:xfrm>
            <a:off x="1447800" y="3793235"/>
            <a:ext cx="5730240" cy="306476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43000" y="685800"/>
            <a:ext cx="6629400" cy="302666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8826" y="102819"/>
            <a:ext cx="3549650" cy="574675"/>
          </a:xfrm>
          <a:prstGeom prst="rect">
            <a:avLst/>
          </a:prstGeom>
        </p:spPr>
        <p:txBody>
          <a:bodyPr vert="horz" wrap="square" lIns="0" tIns="12700" rIns="0" bIns="0" rtlCol="0">
            <a:spAutoFit/>
          </a:bodyPr>
          <a:lstStyle/>
          <a:p>
            <a:pPr marL="12700">
              <a:lnSpc>
                <a:spcPct val="100000"/>
              </a:lnSpc>
              <a:spcBef>
                <a:spcPts val="100"/>
              </a:spcBef>
            </a:pPr>
            <a:r>
              <a:rPr spc="-165" dirty="0"/>
              <a:t>Position </a:t>
            </a:r>
            <a:r>
              <a:rPr spc="-5" dirty="0"/>
              <a:t>&amp;</a:t>
            </a:r>
            <a:r>
              <a:rPr spc="-465" dirty="0"/>
              <a:t> </a:t>
            </a:r>
            <a:r>
              <a:rPr spc="-204" dirty="0"/>
              <a:t>Posture</a:t>
            </a:r>
          </a:p>
        </p:txBody>
      </p:sp>
      <p:sp>
        <p:nvSpPr>
          <p:cNvPr id="3" name="object 3"/>
          <p:cNvSpPr txBox="1"/>
          <p:nvPr/>
        </p:nvSpPr>
        <p:spPr>
          <a:xfrm>
            <a:off x="231140" y="623061"/>
            <a:ext cx="8829675" cy="6003925"/>
          </a:xfrm>
          <a:prstGeom prst="rect">
            <a:avLst/>
          </a:prstGeom>
        </p:spPr>
        <p:txBody>
          <a:bodyPr vert="horz" wrap="square" lIns="0" tIns="92075" rIns="0" bIns="0" rtlCol="0">
            <a:spAutoFit/>
          </a:bodyPr>
          <a:lstStyle/>
          <a:p>
            <a:pPr marL="622300" marR="549910" indent="-609600">
              <a:lnSpc>
                <a:spcPts val="2590"/>
              </a:lnSpc>
              <a:spcBef>
                <a:spcPts val="725"/>
              </a:spcBef>
              <a:buChar char="•"/>
              <a:tabLst>
                <a:tab pos="621665" algn="l"/>
                <a:tab pos="622300" algn="l"/>
              </a:tabLst>
            </a:pPr>
            <a:r>
              <a:rPr sz="2700" spc="40" dirty="0">
                <a:solidFill>
                  <a:srgbClr val="001F5F"/>
                </a:solidFill>
                <a:latin typeface="Arial"/>
                <a:cs typeface="Arial"/>
              </a:rPr>
              <a:t>It</a:t>
            </a:r>
            <a:r>
              <a:rPr sz="2700" spc="-160" dirty="0">
                <a:solidFill>
                  <a:srgbClr val="001F5F"/>
                </a:solidFill>
                <a:latin typeface="Arial"/>
                <a:cs typeface="Arial"/>
              </a:rPr>
              <a:t> </a:t>
            </a:r>
            <a:r>
              <a:rPr sz="2700" spc="-110" dirty="0">
                <a:solidFill>
                  <a:srgbClr val="001F5F"/>
                </a:solidFill>
                <a:latin typeface="Arial"/>
                <a:cs typeface="Arial"/>
              </a:rPr>
              <a:t>refers</a:t>
            </a:r>
            <a:r>
              <a:rPr sz="2700" spc="-145" dirty="0">
                <a:solidFill>
                  <a:srgbClr val="001F5F"/>
                </a:solidFill>
                <a:latin typeface="Arial"/>
                <a:cs typeface="Arial"/>
              </a:rPr>
              <a:t> </a:t>
            </a:r>
            <a:r>
              <a:rPr sz="2700" spc="20" dirty="0">
                <a:solidFill>
                  <a:srgbClr val="001F5F"/>
                </a:solidFill>
                <a:latin typeface="Arial"/>
                <a:cs typeface="Arial"/>
              </a:rPr>
              <a:t>to</a:t>
            </a:r>
            <a:r>
              <a:rPr sz="2700" spc="-140" dirty="0">
                <a:solidFill>
                  <a:srgbClr val="001F5F"/>
                </a:solidFill>
                <a:latin typeface="Arial"/>
                <a:cs typeface="Arial"/>
              </a:rPr>
              <a:t> </a:t>
            </a:r>
            <a:r>
              <a:rPr sz="2700" spc="-65" dirty="0">
                <a:solidFill>
                  <a:srgbClr val="001F5F"/>
                </a:solidFill>
                <a:latin typeface="Arial"/>
                <a:cs typeface="Arial"/>
              </a:rPr>
              <a:t>patient’s</a:t>
            </a:r>
            <a:r>
              <a:rPr sz="2700" spc="-160" dirty="0">
                <a:solidFill>
                  <a:srgbClr val="001F5F"/>
                </a:solidFill>
                <a:latin typeface="Arial"/>
                <a:cs typeface="Arial"/>
              </a:rPr>
              <a:t> </a:t>
            </a:r>
            <a:r>
              <a:rPr sz="2700" spc="-100" dirty="0">
                <a:solidFill>
                  <a:srgbClr val="001F5F"/>
                </a:solidFill>
                <a:latin typeface="Arial"/>
                <a:cs typeface="Arial"/>
              </a:rPr>
              <a:t>body</a:t>
            </a:r>
            <a:r>
              <a:rPr sz="2700" spc="-170" dirty="0">
                <a:solidFill>
                  <a:srgbClr val="001F5F"/>
                </a:solidFill>
                <a:latin typeface="Arial"/>
                <a:cs typeface="Arial"/>
              </a:rPr>
              <a:t> </a:t>
            </a:r>
            <a:r>
              <a:rPr sz="2700" spc="-114" dirty="0">
                <a:solidFill>
                  <a:srgbClr val="001F5F"/>
                </a:solidFill>
                <a:latin typeface="Arial"/>
                <a:cs typeface="Arial"/>
              </a:rPr>
              <a:t>status</a:t>
            </a:r>
            <a:r>
              <a:rPr sz="2700" spc="-160" dirty="0">
                <a:solidFill>
                  <a:srgbClr val="001F5F"/>
                </a:solidFill>
                <a:latin typeface="Arial"/>
                <a:cs typeface="Arial"/>
              </a:rPr>
              <a:t> </a:t>
            </a:r>
            <a:r>
              <a:rPr sz="2700" spc="-125" dirty="0">
                <a:solidFill>
                  <a:srgbClr val="001F5F"/>
                </a:solidFill>
                <a:latin typeface="Arial"/>
                <a:cs typeface="Arial"/>
              </a:rPr>
              <a:t>and</a:t>
            </a:r>
            <a:r>
              <a:rPr sz="2700" spc="-155" dirty="0">
                <a:solidFill>
                  <a:srgbClr val="001F5F"/>
                </a:solidFill>
                <a:latin typeface="Arial"/>
                <a:cs typeface="Arial"/>
              </a:rPr>
              <a:t> </a:t>
            </a:r>
            <a:r>
              <a:rPr sz="2700" spc="-30" dirty="0">
                <a:solidFill>
                  <a:srgbClr val="001F5F"/>
                </a:solidFill>
                <a:latin typeface="Arial"/>
                <a:cs typeface="Arial"/>
              </a:rPr>
              <a:t>the</a:t>
            </a:r>
            <a:r>
              <a:rPr sz="2700" spc="-160" dirty="0">
                <a:solidFill>
                  <a:srgbClr val="001F5F"/>
                </a:solidFill>
                <a:latin typeface="Arial"/>
                <a:cs typeface="Arial"/>
              </a:rPr>
              <a:t> </a:t>
            </a:r>
            <a:r>
              <a:rPr sz="2700" spc="-125" dirty="0">
                <a:solidFill>
                  <a:srgbClr val="001F5F"/>
                </a:solidFill>
                <a:latin typeface="Arial"/>
                <a:cs typeface="Arial"/>
              </a:rPr>
              <a:t>general</a:t>
            </a:r>
            <a:r>
              <a:rPr sz="2700" spc="-140" dirty="0">
                <a:solidFill>
                  <a:srgbClr val="001F5F"/>
                </a:solidFill>
                <a:latin typeface="Arial"/>
                <a:cs typeface="Arial"/>
              </a:rPr>
              <a:t> </a:t>
            </a:r>
            <a:r>
              <a:rPr sz="2700" spc="-150" dirty="0">
                <a:solidFill>
                  <a:srgbClr val="001F5F"/>
                </a:solidFill>
                <a:latin typeface="Arial"/>
                <a:cs typeface="Arial"/>
              </a:rPr>
              <a:t>way</a:t>
            </a:r>
            <a:r>
              <a:rPr sz="2700" spc="-155" dirty="0">
                <a:solidFill>
                  <a:srgbClr val="001F5F"/>
                </a:solidFill>
                <a:latin typeface="Arial"/>
                <a:cs typeface="Arial"/>
              </a:rPr>
              <a:t> </a:t>
            </a:r>
            <a:r>
              <a:rPr sz="2700" spc="-10" dirty="0">
                <a:solidFill>
                  <a:srgbClr val="001F5F"/>
                </a:solidFill>
                <a:latin typeface="Arial"/>
                <a:cs typeface="Arial"/>
              </a:rPr>
              <a:t>of  </a:t>
            </a:r>
            <a:r>
              <a:rPr sz="2700" spc="-75" dirty="0">
                <a:solidFill>
                  <a:srgbClr val="001F5F"/>
                </a:solidFill>
                <a:latin typeface="Arial"/>
                <a:cs typeface="Arial"/>
              </a:rPr>
              <a:t>holding </a:t>
            </a:r>
            <a:r>
              <a:rPr sz="2700" spc="-30" dirty="0">
                <a:solidFill>
                  <a:srgbClr val="001F5F"/>
                </a:solidFill>
                <a:latin typeface="Arial"/>
                <a:cs typeface="Arial"/>
              </a:rPr>
              <a:t>the</a:t>
            </a:r>
            <a:r>
              <a:rPr sz="2700" spc="-215" dirty="0">
                <a:solidFill>
                  <a:srgbClr val="001F5F"/>
                </a:solidFill>
                <a:latin typeface="Arial"/>
                <a:cs typeface="Arial"/>
              </a:rPr>
              <a:t> </a:t>
            </a:r>
            <a:r>
              <a:rPr sz="2700" spc="-100" dirty="0">
                <a:solidFill>
                  <a:srgbClr val="001F5F"/>
                </a:solidFill>
                <a:latin typeface="Arial"/>
                <a:cs typeface="Arial"/>
              </a:rPr>
              <a:t>body</a:t>
            </a:r>
            <a:endParaRPr sz="2700">
              <a:latin typeface="Arial"/>
              <a:cs typeface="Arial"/>
            </a:endParaRPr>
          </a:p>
          <a:p>
            <a:pPr marL="622300" indent="-609600">
              <a:lnSpc>
                <a:spcPct val="100000"/>
              </a:lnSpc>
              <a:spcBef>
                <a:spcPts val="25"/>
              </a:spcBef>
              <a:buChar char="•"/>
              <a:tabLst>
                <a:tab pos="621665" algn="l"/>
                <a:tab pos="622300" algn="l"/>
              </a:tabLst>
            </a:pPr>
            <a:r>
              <a:rPr sz="2700" spc="-105" dirty="0">
                <a:solidFill>
                  <a:srgbClr val="001F5F"/>
                </a:solidFill>
                <a:latin typeface="Arial"/>
                <a:cs typeface="Arial"/>
              </a:rPr>
              <a:t>Divided</a:t>
            </a:r>
            <a:r>
              <a:rPr sz="2700" spc="-140" dirty="0">
                <a:solidFill>
                  <a:srgbClr val="001F5F"/>
                </a:solidFill>
                <a:latin typeface="Arial"/>
                <a:cs typeface="Arial"/>
              </a:rPr>
              <a:t> </a:t>
            </a:r>
            <a:r>
              <a:rPr sz="2700" spc="-20" dirty="0">
                <a:solidFill>
                  <a:srgbClr val="001F5F"/>
                </a:solidFill>
                <a:latin typeface="Arial"/>
                <a:cs typeface="Arial"/>
              </a:rPr>
              <a:t>into:</a:t>
            </a:r>
            <a:endParaRPr sz="2700">
              <a:latin typeface="Arial"/>
              <a:cs typeface="Arial"/>
            </a:endParaRPr>
          </a:p>
          <a:p>
            <a:pPr marL="622300" indent="-609600">
              <a:lnSpc>
                <a:spcPct val="100000"/>
              </a:lnSpc>
              <a:buChar char="•"/>
              <a:tabLst>
                <a:tab pos="621665" algn="l"/>
                <a:tab pos="622300" algn="l"/>
              </a:tabLst>
            </a:pPr>
            <a:r>
              <a:rPr sz="2700" spc="-100" dirty="0">
                <a:solidFill>
                  <a:srgbClr val="001F5F"/>
                </a:solidFill>
                <a:latin typeface="Arial"/>
                <a:cs typeface="Arial"/>
              </a:rPr>
              <a:t>Active</a:t>
            </a:r>
            <a:endParaRPr sz="2700">
              <a:latin typeface="Arial"/>
              <a:cs typeface="Arial"/>
            </a:endParaRPr>
          </a:p>
          <a:p>
            <a:pPr marL="622300" indent="-609600">
              <a:lnSpc>
                <a:spcPct val="100000"/>
              </a:lnSpc>
              <a:spcBef>
                <a:spcPts val="5"/>
              </a:spcBef>
              <a:buChar char="•"/>
              <a:tabLst>
                <a:tab pos="621665" algn="l"/>
                <a:tab pos="622300" algn="l"/>
              </a:tabLst>
            </a:pPr>
            <a:r>
              <a:rPr sz="2700" spc="-225" dirty="0">
                <a:solidFill>
                  <a:srgbClr val="001F5F"/>
                </a:solidFill>
                <a:latin typeface="Arial"/>
                <a:cs typeface="Arial"/>
              </a:rPr>
              <a:t>Passive</a:t>
            </a:r>
            <a:endParaRPr sz="2700">
              <a:latin typeface="Arial"/>
              <a:cs typeface="Arial"/>
            </a:endParaRPr>
          </a:p>
          <a:p>
            <a:pPr marL="622300" indent="-609600">
              <a:lnSpc>
                <a:spcPct val="100000"/>
              </a:lnSpc>
              <a:buChar char="•"/>
              <a:tabLst>
                <a:tab pos="621665" algn="l"/>
                <a:tab pos="622300" algn="l"/>
              </a:tabLst>
            </a:pPr>
            <a:r>
              <a:rPr sz="2700" spc="-145" dirty="0">
                <a:solidFill>
                  <a:srgbClr val="001F5F"/>
                </a:solidFill>
                <a:latin typeface="Arial"/>
                <a:cs typeface="Arial"/>
              </a:rPr>
              <a:t>Compulsive</a:t>
            </a:r>
            <a:endParaRPr sz="2700">
              <a:latin typeface="Arial"/>
              <a:cs typeface="Arial"/>
            </a:endParaRPr>
          </a:p>
          <a:p>
            <a:pPr>
              <a:lnSpc>
                <a:spcPct val="100000"/>
              </a:lnSpc>
              <a:spcBef>
                <a:spcPts val="10"/>
              </a:spcBef>
              <a:buChar char="•"/>
            </a:pPr>
            <a:endParaRPr sz="2600">
              <a:latin typeface="Times New Roman"/>
              <a:cs typeface="Times New Roman"/>
            </a:endParaRPr>
          </a:p>
          <a:p>
            <a:pPr marL="622300" indent="-609600">
              <a:lnSpc>
                <a:spcPts val="3080"/>
              </a:lnSpc>
              <a:buChar char="•"/>
              <a:tabLst>
                <a:tab pos="621665" algn="l"/>
                <a:tab pos="622300" algn="l"/>
              </a:tabLst>
            </a:pPr>
            <a:r>
              <a:rPr sz="2700" spc="-100" dirty="0">
                <a:solidFill>
                  <a:srgbClr val="FF0000"/>
                </a:solidFill>
                <a:latin typeface="Arial"/>
                <a:cs typeface="Arial"/>
              </a:rPr>
              <a:t>Active</a:t>
            </a:r>
            <a:r>
              <a:rPr sz="2700" spc="-155" dirty="0">
                <a:solidFill>
                  <a:srgbClr val="FF0000"/>
                </a:solidFill>
                <a:latin typeface="Arial"/>
                <a:cs typeface="Arial"/>
              </a:rPr>
              <a:t> </a:t>
            </a:r>
            <a:r>
              <a:rPr sz="2700" spc="-55" dirty="0">
                <a:solidFill>
                  <a:srgbClr val="FF0000"/>
                </a:solidFill>
                <a:latin typeface="Arial"/>
                <a:cs typeface="Arial"/>
              </a:rPr>
              <a:t>position</a:t>
            </a:r>
            <a:endParaRPr sz="2700">
              <a:latin typeface="Arial"/>
              <a:cs typeface="Arial"/>
            </a:endParaRPr>
          </a:p>
          <a:p>
            <a:pPr marL="622300" marR="822325" indent="-143510">
              <a:lnSpc>
                <a:spcPct val="70000"/>
              </a:lnSpc>
              <a:spcBef>
                <a:spcPts val="810"/>
              </a:spcBef>
            </a:pPr>
            <a:r>
              <a:rPr sz="2700" spc="-195" dirty="0">
                <a:solidFill>
                  <a:srgbClr val="001F5F"/>
                </a:solidFill>
                <a:latin typeface="Arial"/>
                <a:cs typeface="Arial"/>
              </a:rPr>
              <a:t>The </a:t>
            </a:r>
            <a:r>
              <a:rPr sz="2700" spc="-40" dirty="0">
                <a:solidFill>
                  <a:srgbClr val="001F5F"/>
                </a:solidFill>
                <a:latin typeface="Arial"/>
                <a:cs typeface="Arial"/>
              </a:rPr>
              <a:t>patient </a:t>
            </a:r>
            <a:r>
              <a:rPr sz="2700" spc="-180" dirty="0">
                <a:solidFill>
                  <a:srgbClr val="001F5F"/>
                </a:solidFill>
                <a:latin typeface="Arial"/>
                <a:cs typeface="Arial"/>
              </a:rPr>
              <a:t>can </a:t>
            </a:r>
            <a:r>
              <a:rPr sz="2700" spc="-125" dirty="0">
                <a:solidFill>
                  <a:srgbClr val="001F5F"/>
                </a:solidFill>
                <a:latin typeface="Arial"/>
                <a:cs typeface="Arial"/>
              </a:rPr>
              <a:t>move </a:t>
            </a:r>
            <a:r>
              <a:rPr sz="2700" spc="-45" dirty="0">
                <a:solidFill>
                  <a:srgbClr val="001F5F"/>
                </a:solidFill>
                <a:latin typeface="Arial"/>
                <a:cs typeface="Arial"/>
              </a:rPr>
              <a:t>his/her </a:t>
            </a:r>
            <a:r>
              <a:rPr sz="2700" spc="-100" dirty="0">
                <a:solidFill>
                  <a:srgbClr val="001F5F"/>
                </a:solidFill>
                <a:latin typeface="Arial"/>
                <a:cs typeface="Arial"/>
              </a:rPr>
              <a:t>body </a:t>
            </a:r>
            <a:r>
              <a:rPr sz="2700" spc="-90" dirty="0">
                <a:solidFill>
                  <a:srgbClr val="001F5F"/>
                </a:solidFill>
                <a:latin typeface="Arial"/>
                <a:cs typeface="Arial"/>
              </a:rPr>
              <a:t>freely, </a:t>
            </a:r>
            <a:r>
              <a:rPr sz="2700" spc="5" dirty="0">
                <a:solidFill>
                  <a:srgbClr val="001F5F"/>
                </a:solidFill>
                <a:latin typeface="Arial"/>
                <a:cs typeface="Arial"/>
              </a:rPr>
              <a:t>without</a:t>
            </a:r>
            <a:r>
              <a:rPr sz="2700" spc="-445" dirty="0">
                <a:solidFill>
                  <a:srgbClr val="001F5F"/>
                </a:solidFill>
                <a:latin typeface="Arial"/>
                <a:cs typeface="Arial"/>
              </a:rPr>
              <a:t> </a:t>
            </a:r>
            <a:r>
              <a:rPr sz="2700" spc="-160" dirty="0">
                <a:solidFill>
                  <a:srgbClr val="001F5F"/>
                </a:solidFill>
                <a:latin typeface="Arial"/>
                <a:cs typeface="Arial"/>
              </a:rPr>
              <a:t>any  </a:t>
            </a:r>
            <a:r>
              <a:rPr sz="2700" spc="-45" dirty="0">
                <a:solidFill>
                  <a:srgbClr val="001F5F"/>
                </a:solidFill>
                <a:latin typeface="Arial"/>
                <a:cs typeface="Arial"/>
              </a:rPr>
              <a:t>restriction</a:t>
            </a:r>
            <a:endParaRPr sz="2700">
              <a:latin typeface="Arial"/>
              <a:cs typeface="Arial"/>
            </a:endParaRPr>
          </a:p>
          <a:p>
            <a:pPr marL="622300" marR="221615" indent="-66040">
              <a:lnSpc>
                <a:spcPct val="70000"/>
              </a:lnSpc>
              <a:spcBef>
                <a:spcPts val="650"/>
              </a:spcBef>
            </a:pPr>
            <a:r>
              <a:rPr sz="2700" spc="40" dirty="0">
                <a:solidFill>
                  <a:srgbClr val="001F5F"/>
                </a:solidFill>
                <a:latin typeface="Arial"/>
                <a:cs typeface="Arial"/>
              </a:rPr>
              <a:t>It</a:t>
            </a:r>
            <a:r>
              <a:rPr sz="2700" spc="-145" dirty="0">
                <a:solidFill>
                  <a:srgbClr val="001F5F"/>
                </a:solidFill>
                <a:latin typeface="Arial"/>
                <a:cs typeface="Arial"/>
              </a:rPr>
              <a:t> </a:t>
            </a:r>
            <a:r>
              <a:rPr sz="2700" spc="-175" dirty="0">
                <a:solidFill>
                  <a:srgbClr val="001F5F"/>
                </a:solidFill>
                <a:latin typeface="Arial"/>
                <a:cs typeface="Arial"/>
              </a:rPr>
              <a:t>can</a:t>
            </a:r>
            <a:r>
              <a:rPr sz="2700" spc="-155" dirty="0">
                <a:solidFill>
                  <a:srgbClr val="001F5F"/>
                </a:solidFill>
                <a:latin typeface="Arial"/>
                <a:cs typeface="Arial"/>
              </a:rPr>
              <a:t> </a:t>
            </a:r>
            <a:r>
              <a:rPr sz="2700" spc="-125" dirty="0">
                <a:solidFill>
                  <a:srgbClr val="001F5F"/>
                </a:solidFill>
                <a:latin typeface="Arial"/>
                <a:cs typeface="Arial"/>
              </a:rPr>
              <a:t>be</a:t>
            </a:r>
            <a:r>
              <a:rPr sz="2700" spc="-160" dirty="0">
                <a:solidFill>
                  <a:srgbClr val="001F5F"/>
                </a:solidFill>
                <a:latin typeface="Arial"/>
                <a:cs typeface="Arial"/>
              </a:rPr>
              <a:t> </a:t>
            </a:r>
            <a:r>
              <a:rPr sz="2700" spc="-180" dirty="0">
                <a:solidFill>
                  <a:srgbClr val="001F5F"/>
                </a:solidFill>
                <a:latin typeface="Arial"/>
                <a:cs typeface="Arial"/>
              </a:rPr>
              <a:t>seen</a:t>
            </a:r>
            <a:r>
              <a:rPr sz="2700" spc="-170" dirty="0">
                <a:solidFill>
                  <a:srgbClr val="001F5F"/>
                </a:solidFill>
                <a:latin typeface="Arial"/>
                <a:cs typeface="Arial"/>
              </a:rPr>
              <a:t> </a:t>
            </a:r>
            <a:r>
              <a:rPr sz="2700" spc="-35" dirty="0">
                <a:solidFill>
                  <a:srgbClr val="001F5F"/>
                </a:solidFill>
                <a:latin typeface="Arial"/>
                <a:cs typeface="Arial"/>
              </a:rPr>
              <a:t>in</a:t>
            </a:r>
            <a:r>
              <a:rPr sz="2700" spc="-140" dirty="0">
                <a:solidFill>
                  <a:srgbClr val="001F5F"/>
                </a:solidFill>
                <a:latin typeface="Arial"/>
                <a:cs typeface="Arial"/>
              </a:rPr>
              <a:t> </a:t>
            </a:r>
            <a:r>
              <a:rPr sz="2700" spc="-70" dirty="0">
                <a:solidFill>
                  <a:srgbClr val="001F5F"/>
                </a:solidFill>
                <a:latin typeface="Arial"/>
                <a:cs typeface="Arial"/>
              </a:rPr>
              <a:t>normal</a:t>
            </a:r>
            <a:r>
              <a:rPr sz="2700" spc="-145" dirty="0">
                <a:solidFill>
                  <a:srgbClr val="001F5F"/>
                </a:solidFill>
                <a:latin typeface="Arial"/>
                <a:cs typeface="Arial"/>
              </a:rPr>
              <a:t> </a:t>
            </a:r>
            <a:r>
              <a:rPr sz="2700" spc="-50" dirty="0">
                <a:solidFill>
                  <a:srgbClr val="001F5F"/>
                </a:solidFill>
                <a:latin typeface="Arial"/>
                <a:cs typeface="Arial"/>
              </a:rPr>
              <a:t>adult,</a:t>
            </a:r>
            <a:r>
              <a:rPr sz="2700" spc="-155" dirty="0">
                <a:solidFill>
                  <a:srgbClr val="001F5F"/>
                </a:solidFill>
                <a:latin typeface="Arial"/>
                <a:cs typeface="Arial"/>
              </a:rPr>
              <a:t> </a:t>
            </a:r>
            <a:r>
              <a:rPr sz="2700" spc="-70" dirty="0">
                <a:solidFill>
                  <a:srgbClr val="001F5F"/>
                </a:solidFill>
                <a:latin typeface="Arial"/>
                <a:cs typeface="Arial"/>
              </a:rPr>
              <a:t>patients</a:t>
            </a:r>
            <a:r>
              <a:rPr sz="2700" spc="-175" dirty="0">
                <a:solidFill>
                  <a:srgbClr val="001F5F"/>
                </a:solidFill>
                <a:latin typeface="Arial"/>
                <a:cs typeface="Arial"/>
              </a:rPr>
              <a:t> </a:t>
            </a:r>
            <a:r>
              <a:rPr sz="2700" spc="15" dirty="0">
                <a:solidFill>
                  <a:srgbClr val="001F5F"/>
                </a:solidFill>
                <a:latin typeface="Arial"/>
                <a:cs typeface="Arial"/>
              </a:rPr>
              <a:t>with</a:t>
            </a:r>
            <a:r>
              <a:rPr sz="2700" spc="-150" dirty="0">
                <a:solidFill>
                  <a:srgbClr val="001F5F"/>
                </a:solidFill>
                <a:latin typeface="Arial"/>
                <a:cs typeface="Arial"/>
              </a:rPr>
              <a:t> </a:t>
            </a:r>
            <a:r>
              <a:rPr sz="2700" spc="-35" dirty="0">
                <a:solidFill>
                  <a:srgbClr val="001F5F"/>
                </a:solidFill>
                <a:latin typeface="Arial"/>
                <a:cs typeface="Arial"/>
              </a:rPr>
              <a:t>mild</a:t>
            </a:r>
            <a:r>
              <a:rPr sz="2700" spc="-150" dirty="0">
                <a:solidFill>
                  <a:srgbClr val="001F5F"/>
                </a:solidFill>
                <a:latin typeface="Arial"/>
                <a:cs typeface="Arial"/>
              </a:rPr>
              <a:t> </a:t>
            </a:r>
            <a:r>
              <a:rPr sz="2700" spc="-190" dirty="0">
                <a:solidFill>
                  <a:srgbClr val="001F5F"/>
                </a:solidFill>
                <a:latin typeface="Arial"/>
                <a:cs typeface="Arial"/>
              </a:rPr>
              <a:t>diseases  </a:t>
            </a:r>
            <a:r>
              <a:rPr sz="2700" spc="-25" dirty="0">
                <a:solidFill>
                  <a:srgbClr val="001F5F"/>
                </a:solidFill>
                <a:latin typeface="Arial"/>
                <a:cs typeface="Arial"/>
              </a:rPr>
              <a:t>or</a:t>
            </a:r>
            <a:r>
              <a:rPr sz="2700" spc="-150" dirty="0">
                <a:solidFill>
                  <a:srgbClr val="001F5F"/>
                </a:solidFill>
                <a:latin typeface="Arial"/>
                <a:cs typeface="Arial"/>
              </a:rPr>
              <a:t> </a:t>
            </a:r>
            <a:r>
              <a:rPr sz="2700" spc="-40" dirty="0">
                <a:solidFill>
                  <a:srgbClr val="001F5F"/>
                </a:solidFill>
                <a:latin typeface="Arial"/>
                <a:cs typeface="Arial"/>
              </a:rPr>
              <a:t>at</a:t>
            </a:r>
            <a:r>
              <a:rPr sz="2700" spc="-155" dirty="0">
                <a:solidFill>
                  <a:srgbClr val="001F5F"/>
                </a:solidFill>
                <a:latin typeface="Arial"/>
                <a:cs typeface="Arial"/>
              </a:rPr>
              <a:t> </a:t>
            </a:r>
            <a:r>
              <a:rPr sz="2700" spc="-60" dirty="0">
                <a:solidFill>
                  <a:srgbClr val="001F5F"/>
                </a:solidFill>
                <a:latin typeface="Arial"/>
                <a:cs typeface="Arial"/>
              </a:rPr>
              <a:t>earlier</a:t>
            </a:r>
            <a:r>
              <a:rPr sz="2700" spc="-155" dirty="0">
                <a:solidFill>
                  <a:srgbClr val="001F5F"/>
                </a:solidFill>
                <a:latin typeface="Arial"/>
                <a:cs typeface="Arial"/>
              </a:rPr>
              <a:t> </a:t>
            </a:r>
            <a:r>
              <a:rPr sz="2700" spc="-170" dirty="0">
                <a:solidFill>
                  <a:srgbClr val="001F5F"/>
                </a:solidFill>
                <a:latin typeface="Arial"/>
                <a:cs typeface="Arial"/>
              </a:rPr>
              <a:t>stage</a:t>
            </a:r>
            <a:r>
              <a:rPr sz="2700" spc="-150" dirty="0">
                <a:solidFill>
                  <a:srgbClr val="001F5F"/>
                </a:solidFill>
                <a:latin typeface="Arial"/>
                <a:cs typeface="Arial"/>
              </a:rPr>
              <a:t> </a:t>
            </a:r>
            <a:r>
              <a:rPr sz="2700" spc="-5" dirty="0">
                <a:solidFill>
                  <a:srgbClr val="001F5F"/>
                </a:solidFill>
                <a:latin typeface="Arial"/>
                <a:cs typeface="Arial"/>
              </a:rPr>
              <a:t>of</a:t>
            </a:r>
            <a:r>
              <a:rPr sz="2700" spc="-135" dirty="0">
                <a:solidFill>
                  <a:srgbClr val="001F5F"/>
                </a:solidFill>
                <a:latin typeface="Arial"/>
                <a:cs typeface="Arial"/>
              </a:rPr>
              <a:t> </a:t>
            </a:r>
            <a:r>
              <a:rPr sz="2700" spc="-30" dirty="0">
                <a:solidFill>
                  <a:srgbClr val="001F5F"/>
                </a:solidFill>
                <a:latin typeface="Arial"/>
                <a:cs typeface="Arial"/>
              </a:rPr>
              <a:t>the</a:t>
            </a:r>
            <a:r>
              <a:rPr sz="2700" spc="-160" dirty="0">
                <a:solidFill>
                  <a:srgbClr val="001F5F"/>
                </a:solidFill>
                <a:latin typeface="Arial"/>
                <a:cs typeface="Arial"/>
              </a:rPr>
              <a:t> </a:t>
            </a:r>
            <a:r>
              <a:rPr sz="2700" spc="-185" dirty="0">
                <a:solidFill>
                  <a:srgbClr val="001F5F"/>
                </a:solidFill>
                <a:latin typeface="Arial"/>
                <a:cs typeface="Arial"/>
              </a:rPr>
              <a:t>diseases</a:t>
            </a:r>
            <a:endParaRPr sz="2700">
              <a:latin typeface="Arial"/>
              <a:cs typeface="Arial"/>
            </a:endParaRPr>
          </a:p>
          <a:p>
            <a:pPr>
              <a:lnSpc>
                <a:spcPct val="100000"/>
              </a:lnSpc>
              <a:spcBef>
                <a:spcPts val="5"/>
              </a:spcBef>
            </a:pPr>
            <a:endParaRPr sz="2250">
              <a:latin typeface="Times New Roman"/>
              <a:cs typeface="Times New Roman"/>
            </a:endParaRPr>
          </a:p>
          <a:p>
            <a:pPr marL="622300" indent="-609600">
              <a:lnSpc>
                <a:spcPts val="3080"/>
              </a:lnSpc>
              <a:buChar char="•"/>
              <a:tabLst>
                <a:tab pos="621665" algn="l"/>
                <a:tab pos="622300" algn="l"/>
              </a:tabLst>
            </a:pPr>
            <a:r>
              <a:rPr sz="2700" spc="-225" dirty="0">
                <a:solidFill>
                  <a:srgbClr val="FF0000"/>
                </a:solidFill>
                <a:latin typeface="Arial"/>
                <a:cs typeface="Arial"/>
              </a:rPr>
              <a:t>Passive</a:t>
            </a:r>
            <a:r>
              <a:rPr sz="2700" spc="-155" dirty="0">
                <a:solidFill>
                  <a:srgbClr val="FF0000"/>
                </a:solidFill>
                <a:latin typeface="Arial"/>
                <a:cs typeface="Arial"/>
              </a:rPr>
              <a:t> </a:t>
            </a:r>
            <a:r>
              <a:rPr sz="2700" spc="-60" dirty="0">
                <a:solidFill>
                  <a:srgbClr val="FF0000"/>
                </a:solidFill>
                <a:latin typeface="Arial"/>
                <a:cs typeface="Arial"/>
              </a:rPr>
              <a:t>position</a:t>
            </a:r>
            <a:endParaRPr sz="2700">
              <a:latin typeface="Arial"/>
              <a:cs typeface="Arial"/>
            </a:endParaRPr>
          </a:p>
          <a:p>
            <a:pPr marL="478790">
              <a:lnSpc>
                <a:spcPts val="2915"/>
              </a:lnSpc>
            </a:pPr>
            <a:r>
              <a:rPr sz="2700" spc="-195" dirty="0">
                <a:solidFill>
                  <a:srgbClr val="001F5F"/>
                </a:solidFill>
                <a:latin typeface="Arial"/>
                <a:cs typeface="Arial"/>
              </a:rPr>
              <a:t>The </a:t>
            </a:r>
            <a:r>
              <a:rPr sz="2700" spc="-40" dirty="0">
                <a:solidFill>
                  <a:srgbClr val="001F5F"/>
                </a:solidFill>
                <a:latin typeface="Arial"/>
                <a:cs typeface="Arial"/>
              </a:rPr>
              <a:t>patient </a:t>
            </a:r>
            <a:r>
              <a:rPr sz="2700" spc="-65" dirty="0">
                <a:solidFill>
                  <a:srgbClr val="001F5F"/>
                </a:solidFill>
                <a:latin typeface="Arial"/>
                <a:cs typeface="Arial"/>
              </a:rPr>
              <a:t>can’t </a:t>
            </a:r>
            <a:r>
              <a:rPr sz="2700" spc="-85" dirty="0">
                <a:solidFill>
                  <a:srgbClr val="001F5F"/>
                </a:solidFill>
                <a:latin typeface="Arial"/>
                <a:cs typeface="Arial"/>
              </a:rPr>
              <a:t>adjust </a:t>
            </a:r>
            <a:r>
              <a:rPr sz="2700" spc="-25" dirty="0">
                <a:solidFill>
                  <a:srgbClr val="001F5F"/>
                </a:solidFill>
                <a:latin typeface="Arial"/>
                <a:cs typeface="Arial"/>
              </a:rPr>
              <a:t>or </a:t>
            </a:r>
            <a:r>
              <a:rPr sz="2700" spc="-125" dirty="0">
                <a:solidFill>
                  <a:srgbClr val="001F5F"/>
                </a:solidFill>
                <a:latin typeface="Arial"/>
                <a:cs typeface="Arial"/>
              </a:rPr>
              <a:t>move </a:t>
            </a:r>
            <a:r>
              <a:rPr sz="2700" spc="-45" dirty="0">
                <a:solidFill>
                  <a:srgbClr val="001F5F"/>
                </a:solidFill>
                <a:latin typeface="Arial"/>
                <a:cs typeface="Arial"/>
              </a:rPr>
              <a:t>his/her</a:t>
            </a:r>
            <a:r>
              <a:rPr sz="2700" spc="-565" dirty="0">
                <a:solidFill>
                  <a:srgbClr val="001F5F"/>
                </a:solidFill>
                <a:latin typeface="Arial"/>
                <a:cs typeface="Arial"/>
              </a:rPr>
              <a:t> </a:t>
            </a:r>
            <a:r>
              <a:rPr sz="2700" spc="-100" dirty="0">
                <a:solidFill>
                  <a:srgbClr val="001F5F"/>
                </a:solidFill>
                <a:latin typeface="Arial"/>
                <a:cs typeface="Arial"/>
              </a:rPr>
              <a:t>body</a:t>
            </a:r>
            <a:endParaRPr sz="2700">
              <a:latin typeface="Arial"/>
              <a:cs typeface="Arial"/>
            </a:endParaRPr>
          </a:p>
          <a:p>
            <a:pPr marL="556260">
              <a:lnSpc>
                <a:spcPts val="3080"/>
              </a:lnSpc>
            </a:pPr>
            <a:r>
              <a:rPr sz="2700" spc="40" dirty="0">
                <a:solidFill>
                  <a:srgbClr val="001F5F"/>
                </a:solidFill>
                <a:latin typeface="Arial"/>
                <a:cs typeface="Arial"/>
              </a:rPr>
              <a:t>It</a:t>
            </a:r>
            <a:r>
              <a:rPr sz="2700" spc="-135" dirty="0">
                <a:solidFill>
                  <a:srgbClr val="001F5F"/>
                </a:solidFill>
                <a:latin typeface="Arial"/>
                <a:cs typeface="Arial"/>
              </a:rPr>
              <a:t> </a:t>
            </a:r>
            <a:r>
              <a:rPr sz="2700" spc="-155" dirty="0">
                <a:solidFill>
                  <a:srgbClr val="001F5F"/>
                </a:solidFill>
                <a:latin typeface="Arial"/>
                <a:cs typeface="Arial"/>
              </a:rPr>
              <a:t>occurs </a:t>
            </a:r>
            <a:r>
              <a:rPr sz="2700" spc="-35" dirty="0">
                <a:solidFill>
                  <a:srgbClr val="001F5F"/>
                </a:solidFill>
                <a:latin typeface="Arial"/>
                <a:cs typeface="Arial"/>
              </a:rPr>
              <a:t>in</a:t>
            </a:r>
            <a:r>
              <a:rPr sz="2700" spc="-130" dirty="0">
                <a:solidFill>
                  <a:srgbClr val="001F5F"/>
                </a:solidFill>
                <a:latin typeface="Arial"/>
                <a:cs typeface="Arial"/>
              </a:rPr>
              <a:t> </a:t>
            </a:r>
            <a:r>
              <a:rPr sz="2700" spc="-85" dirty="0">
                <a:solidFill>
                  <a:srgbClr val="001F5F"/>
                </a:solidFill>
                <a:latin typeface="Arial"/>
                <a:cs typeface="Arial"/>
              </a:rPr>
              <a:t>extremely</a:t>
            </a:r>
            <a:r>
              <a:rPr sz="2700" spc="-135" dirty="0">
                <a:solidFill>
                  <a:srgbClr val="001F5F"/>
                </a:solidFill>
                <a:latin typeface="Arial"/>
                <a:cs typeface="Arial"/>
              </a:rPr>
              <a:t> </a:t>
            </a:r>
            <a:r>
              <a:rPr sz="2700" spc="-155" dirty="0">
                <a:solidFill>
                  <a:srgbClr val="001F5F"/>
                </a:solidFill>
                <a:latin typeface="Arial"/>
                <a:cs typeface="Arial"/>
              </a:rPr>
              <a:t>sick</a:t>
            </a:r>
            <a:r>
              <a:rPr sz="2700" spc="-135" dirty="0">
                <a:solidFill>
                  <a:srgbClr val="001F5F"/>
                </a:solidFill>
                <a:latin typeface="Arial"/>
                <a:cs typeface="Arial"/>
              </a:rPr>
              <a:t> </a:t>
            </a:r>
            <a:r>
              <a:rPr sz="2700" spc="-25" dirty="0">
                <a:solidFill>
                  <a:srgbClr val="001F5F"/>
                </a:solidFill>
                <a:latin typeface="Arial"/>
                <a:cs typeface="Arial"/>
              </a:rPr>
              <a:t>or</a:t>
            </a:r>
            <a:r>
              <a:rPr sz="2700" spc="-135" dirty="0">
                <a:solidFill>
                  <a:srgbClr val="001F5F"/>
                </a:solidFill>
                <a:latin typeface="Arial"/>
                <a:cs typeface="Arial"/>
              </a:rPr>
              <a:t> </a:t>
            </a:r>
            <a:r>
              <a:rPr sz="2700" spc="-75" dirty="0">
                <a:solidFill>
                  <a:srgbClr val="001F5F"/>
                </a:solidFill>
                <a:latin typeface="Arial"/>
                <a:cs typeface="Arial"/>
              </a:rPr>
              <a:t>patients</a:t>
            </a:r>
            <a:r>
              <a:rPr sz="2700" spc="-170" dirty="0">
                <a:solidFill>
                  <a:srgbClr val="001F5F"/>
                </a:solidFill>
                <a:latin typeface="Arial"/>
                <a:cs typeface="Arial"/>
              </a:rPr>
              <a:t> </a:t>
            </a:r>
            <a:r>
              <a:rPr sz="2700" spc="15" dirty="0">
                <a:solidFill>
                  <a:srgbClr val="001F5F"/>
                </a:solidFill>
                <a:latin typeface="Arial"/>
                <a:cs typeface="Arial"/>
              </a:rPr>
              <a:t>with</a:t>
            </a:r>
            <a:r>
              <a:rPr sz="2700" spc="-135" dirty="0">
                <a:solidFill>
                  <a:srgbClr val="001F5F"/>
                </a:solidFill>
                <a:latin typeface="Arial"/>
                <a:cs typeface="Arial"/>
              </a:rPr>
              <a:t> </a:t>
            </a:r>
            <a:r>
              <a:rPr sz="2700" spc="-165" dirty="0">
                <a:solidFill>
                  <a:srgbClr val="001F5F"/>
                </a:solidFill>
                <a:latin typeface="Arial"/>
                <a:cs typeface="Arial"/>
              </a:rPr>
              <a:t>unconsciousness</a:t>
            </a:r>
            <a:endParaRPr sz="27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1140" y="162255"/>
            <a:ext cx="8681720" cy="1305560"/>
          </a:xfrm>
          <a:prstGeom prst="rect">
            <a:avLst/>
          </a:prstGeom>
        </p:spPr>
        <p:txBody>
          <a:bodyPr vert="horz" wrap="square" lIns="0" tIns="12065" rIns="0" bIns="0" rtlCol="0">
            <a:spAutoFit/>
          </a:bodyPr>
          <a:lstStyle/>
          <a:p>
            <a:pPr marL="622300" indent="-609600">
              <a:lnSpc>
                <a:spcPct val="100000"/>
              </a:lnSpc>
              <a:spcBef>
                <a:spcPts val="95"/>
              </a:spcBef>
              <a:buFont typeface="Arial"/>
              <a:buChar char="•"/>
              <a:tabLst>
                <a:tab pos="621665" algn="l"/>
                <a:tab pos="622300" algn="l"/>
              </a:tabLst>
            </a:pPr>
            <a:r>
              <a:rPr sz="2800" b="1" spc="-155" dirty="0">
                <a:solidFill>
                  <a:srgbClr val="FF0000"/>
                </a:solidFill>
                <a:latin typeface="Trebuchet MS"/>
                <a:cs typeface="Trebuchet MS"/>
              </a:rPr>
              <a:t>Compulsive </a:t>
            </a:r>
            <a:r>
              <a:rPr sz="2800" b="1" spc="-150" dirty="0">
                <a:solidFill>
                  <a:srgbClr val="FF0000"/>
                </a:solidFill>
                <a:latin typeface="Trebuchet MS"/>
                <a:cs typeface="Trebuchet MS"/>
              </a:rPr>
              <a:t>supine</a:t>
            </a:r>
            <a:r>
              <a:rPr sz="2800" b="1" spc="-250" dirty="0">
                <a:solidFill>
                  <a:srgbClr val="FF0000"/>
                </a:solidFill>
                <a:latin typeface="Trebuchet MS"/>
                <a:cs typeface="Trebuchet MS"/>
              </a:rPr>
              <a:t> </a:t>
            </a:r>
            <a:r>
              <a:rPr sz="2800" b="1" spc="-125" dirty="0">
                <a:solidFill>
                  <a:srgbClr val="FF0000"/>
                </a:solidFill>
                <a:latin typeface="Trebuchet MS"/>
                <a:cs typeface="Trebuchet MS"/>
              </a:rPr>
              <a:t>position</a:t>
            </a:r>
            <a:endParaRPr sz="2800">
              <a:latin typeface="Trebuchet MS"/>
              <a:cs typeface="Trebuchet MS"/>
            </a:endParaRPr>
          </a:p>
          <a:p>
            <a:pPr marL="498475">
              <a:lnSpc>
                <a:spcPct val="100000"/>
              </a:lnSpc>
              <a:spcBef>
                <a:spcPts val="5"/>
              </a:spcBef>
            </a:pPr>
            <a:r>
              <a:rPr sz="2800" spc="-204" dirty="0">
                <a:solidFill>
                  <a:srgbClr val="001F5F"/>
                </a:solidFill>
                <a:latin typeface="Arial"/>
                <a:cs typeface="Arial"/>
              </a:rPr>
              <a:t>The </a:t>
            </a:r>
            <a:r>
              <a:rPr sz="2800" spc="-45" dirty="0">
                <a:solidFill>
                  <a:srgbClr val="001F5F"/>
                </a:solidFill>
                <a:latin typeface="Arial"/>
                <a:cs typeface="Arial"/>
              </a:rPr>
              <a:t>patient </a:t>
            </a:r>
            <a:r>
              <a:rPr sz="2800" spc="-50" dirty="0">
                <a:solidFill>
                  <a:srgbClr val="001F5F"/>
                </a:solidFill>
                <a:latin typeface="Arial"/>
                <a:cs typeface="Arial"/>
              </a:rPr>
              <a:t>lie </a:t>
            </a:r>
            <a:r>
              <a:rPr sz="2800" spc="-75" dirty="0">
                <a:solidFill>
                  <a:srgbClr val="001F5F"/>
                </a:solidFill>
                <a:latin typeface="Arial"/>
                <a:cs typeface="Arial"/>
              </a:rPr>
              <a:t>down </a:t>
            </a:r>
            <a:r>
              <a:rPr sz="2800" spc="-90" dirty="0">
                <a:solidFill>
                  <a:srgbClr val="001F5F"/>
                </a:solidFill>
                <a:latin typeface="Arial"/>
                <a:cs typeface="Arial"/>
              </a:rPr>
              <a:t>on </a:t>
            </a:r>
            <a:r>
              <a:rPr sz="2800" spc="-35" dirty="0">
                <a:solidFill>
                  <a:srgbClr val="001F5F"/>
                </a:solidFill>
                <a:latin typeface="Arial"/>
                <a:cs typeface="Arial"/>
              </a:rPr>
              <a:t>the </a:t>
            </a:r>
            <a:r>
              <a:rPr sz="2800" spc="-145" dirty="0">
                <a:solidFill>
                  <a:srgbClr val="001F5F"/>
                </a:solidFill>
                <a:latin typeface="Arial"/>
                <a:cs typeface="Arial"/>
              </a:rPr>
              <a:t>beck, </a:t>
            </a:r>
            <a:r>
              <a:rPr sz="2800" spc="15" dirty="0">
                <a:solidFill>
                  <a:srgbClr val="001F5F"/>
                </a:solidFill>
                <a:latin typeface="Arial"/>
                <a:cs typeface="Arial"/>
              </a:rPr>
              <a:t>with </a:t>
            </a:r>
            <a:r>
              <a:rPr sz="2800" spc="10" dirty="0">
                <a:solidFill>
                  <a:srgbClr val="001F5F"/>
                </a:solidFill>
                <a:latin typeface="Arial"/>
                <a:cs typeface="Arial"/>
              </a:rPr>
              <a:t>two</a:t>
            </a:r>
            <a:r>
              <a:rPr sz="2800" spc="-585" dirty="0">
                <a:solidFill>
                  <a:srgbClr val="001F5F"/>
                </a:solidFill>
                <a:latin typeface="Arial"/>
                <a:cs typeface="Arial"/>
              </a:rPr>
              <a:t> </a:t>
            </a:r>
            <a:r>
              <a:rPr sz="2800" spc="-180" dirty="0">
                <a:solidFill>
                  <a:srgbClr val="001F5F"/>
                </a:solidFill>
                <a:latin typeface="Arial"/>
                <a:cs typeface="Arial"/>
              </a:rPr>
              <a:t>legs </a:t>
            </a:r>
            <a:r>
              <a:rPr sz="2800" spc="-110" dirty="0">
                <a:solidFill>
                  <a:srgbClr val="001F5F"/>
                </a:solidFill>
                <a:latin typeface="Arial"/>
                <a:cs typeface="Arial"/>
              </a:rPr>
              <a:t>bending.</a:t>
            </a:r>
            <a:endParaRPr sz="2800">
              <a:latin typeface="Arial"/>
              <a:cs typeface="Arial"/>
            </a:endParaRPr>
          </a:p>
          <a:p>
            <a:pPr marL="660400">
              <a:lnSpc>
                <a:spcPct val="100000"/>
              </a:lnSpc>
            </a:pPr>
            <a:r>
              <a:rPr sz="2800" spc="-120" dirty="0">
                <a:solidFill>
                  <a:srgbClr val="001F5F"/>
                </a:solidFill>
                <a:latin typeface="Arial"/>
                <a:cs typeface="Arial"/>
              </a:rPr>
              <a:t>Acute</a:t>
            </a:r>
            <a:r>
              <a:rPr sz="2800" spc="-135" dirty="0">
                <a:solidFill>
                  <a:srgbClr val="001F5F"/>
                </a:solidFill>
                <a:latin typeface="Arial"/>
                <a:cs typeface="Arial"/>
              </a:rPr>
              <a:t> </a:t>
            </a:r>
            <a:r>
              <a:rPr sz="2800" spc="-40" dirty="0">
                <a:solidFill>
                  <a:srgbClr val="001F5F"/>
                </a:solidFill>
                <a:latin typeface="Arial"/>
                <a:cs typeface="Arial"/>
              </a:rPr>
              <a:t>peritonitis</a:t>
            </a:r>
            <a:endParaRPr sz="2800">
              <a:latin typeface="Arial"/>
              <a:cs typeface="Arial"/>
            </a:endParaRPr>
          </a:p>
        </p:txBody>
      </p:sp>
      <p:sp>
        <p:nvSpPr>
          <p:cNvPr id="3" name="object 3"/>
          <p:cNvSpPr/>
          <p:nvPr/>
        </p:nvSpPr>
        <p:spPr>
          <a:xfrm>
            <a:off x="381000" y="1600200"/>
            <a:ext cx="1828800" cy="2857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276600" y="1524000"/>
            <a:ext cx="2100072" cy="307848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24600" y="1752600"/>
            <a:ext cx="1990344" cy="22951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676400" y="3810000"/>
            <a:ext cx="1988820" cy="283921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019800" y="4267200"/>
            <a:ext cx="1990344" cy="2295144"/>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5844" y="136601"/>
            <a:ext cx="7426959" cy="1220470"/>
          </a:xfrm>
          <a:prstGeom prst="rect">
            <a:avLst/>
          </a:prstGeom>
        </p:spPr>
        <p:txBody>
          <a:bodyPr vert="horz" wrap="square" lIns="0" tIns="12065" rIns="0" bIns="0" rtlCol="0">
            <a:spAutoFit/>
          </a:bodyPr>
          <a:lstStyle/>
          <a:p>
            <a:pPr marL="12700">
              <a:lnSpc>
                <a:spcPts val="3195"/>
              </a:lnSpc>
              <a:spcBef>
                <a:spcPts val="95"/>
              </a:spcBef>
            </a:pPr>
            <a:r>
              <a:rPr sz="2800" spc="-155" dirty="0"/>
              <a:t>Compulsive </a:t>
            </a:r>
            <a:r>
              <a:rPr sz="2800" spc="-170" dirty="0"/>
              <a:t>prostrate</a:t>
            </a:r>
            <a:r>
              <a:rPr sz="2800" spc="-225" dirty="0"/>
              <a:t> </a:t>
            </a:r>
            <a:r>
              <a:rPr sz="2800" spc="-125" dirty="0"/>
              <a:t>position</a:t>
            </a:r>
            <a:endParaRPr sz="2800"/>
          </a:p>
          <a:p>
            <a:pPr marL="12700" marR="5080" indent="80645">
              <a:lnSpc>
                <a:spcPts val="3020"/>
              </a:lnSpc>
              <a:spcBef>
                <a:spcPts val="220"/>
              </a:spcBef>
            </a:pPr>
            <a:r>
              <a:rPr sz="2800" b="0" spc="-220" dirty="0">
                <a:solidFill>
                  <a:srgbClr val="001F5F"/>
                </a:solidFill>
                <a:latin typeface="Arial"/>
                <a:cs typeface="Arial"/>
              </a:rPr>
              <a:t>Rachis </a:t>
            </a:r>
            <a:r>
              <a:rPr sz="2800" b="0" spc="-185" dirty="0">
                <a:solidFill>
                  <a:srgbClr val="001F5F"/>
                </a:solidFill>
                <a:latin typeface="Arial"/>
                <a:cs typeface="Arial"/>
              </a:rPr>
              <a:t>disease </a:t>
            </a:r>
            <a:r>
              <a:rPr sz="2800" b="0" spc="-80" dirty="0">
                <a:solidFill>
                  <a:srgbClr val="001F5F"/>
                </a:solidFill>
                <a:latin typeface="Arial"/>
                <a:cs typeface="Arial"/>
              </a:rPr>
              <a:t>- </a:t>
            </a:r>
            <a:r>
              <a:rPr sz="2800" b="0" spc="-35" dirty="0">
                <a:solidFill>
                  <a:srgbClr val="001F5F"/>
                </a:solidFill>
                <a:latin typeface="Arial"/>
                <a:cs typeface="Arial"/>
              </a:rPr>
              <a:t>in </a:t>
            </a:r>
            <a:r>
              <a:rPr sz="2800" b="0" spc="-65" dirty="0">
                <a:solidFill>
                  <a:srgbClr val="001F5F"/>
                </a:solidFill>
                <a:latin typeface="Arial"/>
                <a:cs typeface="Arial"/>
              </a:rPr>
              <a:t>order </a:t>
            </a:r>
            <a:r>
              <a:rPr sz="2800" b="0" spc="25" dirty="0">
                <a:solidFill>
                  <a:srgbClr val="001F5F"/>
                </a:solidFill>
                <a:latin typeface="Arial"/>
                <a:cs typeface="Arial"/>
              </a:rPr>
              <a:t>to </a:t>
            </a:r>
            <a:r>
              <a:rPr sz="2800" b="0" spc="-45" dirty="0">
                <a:solidFill>
                  <a:srgbClr val="001F5F"/>
                </a:solidFill>
                <a:latin typeface="Arial"/>
                <a:cs typeface="Arial"/>
              </a:rPr>
              <a:t>relief </a:t>
            </a:r>
            <a:r>
              <a:rPr sz="2800" b="0" spc="-35" dirty="0">
                <a:solidFill>
                  <a:srgbClr val="001F5F"/>
                </a:solidFill>
                <a:latin typeface="Arial"/>
                <a:cs typeface="Arial"/>
              </a:rPr>
              <a:t>the</a:t>
            </a:r>
            <a:r>
              <a:rPr sz="2800" b="0" spc="-495" dirty="0">
                <a:solidFill>
                  <a:srgbClr val="001F5F"/>
                </a:solidFill>
                <a:latin typeface="Arial"/>
                <a:cs typeface="Arial"/>
              </a:rPr>
              <a:t> </a:t>
            </a:r>
            <a:r>
              <a:rPr sz="2800" b="0" spc="-125" dirty="0">
                <a:solidFill>
                  <a:srgbClr val="001F5F"/>
                </a:solidFill>
                <a:latin typeface="Arial"/>
                <a:cs typeface="Arial"/>
              </a:rPr>
              <a:t>tenderness </a:t>
            </a:r>
            <a:r>
              <a:rPr sz="2800" b="0" spc="-10" dirty="0">
                <a:solidFill>
                  <a:srgbClr val="001F5F"/>
                </a:solidFill>
                <a:latin typeface="Arial"/>
                <a:cs typeface="Arial"/>
              </a:rPr>
              <a:t>of  </a:t>
            </a:r>
            <a:r>
              <a:rPr sz="2800" b="0" spc="-170" dirty="0">
                <a:solidFill>
                  <a:srgbClr val="001F5F"/>
                </a:solidFill>
                <a:latin typeface="Arial"/>
                <a:cs typeface="Arial"/>
              </a:rPr>
              <a:t>back</a:t>
            </a:r>
            <a:r>
              <a:rPr sz="2800" b="0" spc="-135" dirty="0">
                <a:solidFill>
                  <a:srgbClr val="001F5F"/>
                </a:solidFill>
                <a:latin typeface="Arial"/>
                <a:cs typeface="Arial"/>
              </a:rPr>
              <a:t> </a:t>
            </a:r>
            <a:r>
              <a:rPr sz="2800" b="0" spc="-160" dirty="0">
                <a:solidFill>
                  <a:srgbClr val="001F5F"/>
                </a:solidFill>
                <a:latin typeface="Arial"/>
                <a:cs typeface="Arial"/>
              </a:rPr>
              <a:t>muscles.</a:t>
            </a:r>
            <a:endParaRPr sz="2800">
              <a:latin typeface="Arial"/>
              <a:cs typeface="Arial"/>
            </a:endParaRPr>
          </a:p>
        </p:txBody>
      </p:sp>
      <p:sp>
        <p:nvSpPr>
          <p:cNvPr id="3" name="object 3"/>
          <p:cNvSpPr/>
          <p:nvPr/>
        </p:nvSpPr>
        <p:spPr>
          <a:xfrm>
            <a:off x="381000" y="1447800"/>
            <a:ext cx="2953512" cy="32004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53384" y="1447800"/>
            <a:ext cx="2642616" cy="3505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248400" y="1371600"/>
            <a:ext cx="2667000" cy="28956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019800" y="4495799"/>
            <a:ext cx="2671572" cy="2362199"/>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5844" y="26923"/>
            <a:ext cx="7153275" cy="836294"/>
          </a:xfrm>
          <a:prstGeom prst="rect">
            <a:avLst/>
          </a:prstGeom>
        </p:spPr>
        <p:txBody>
          <a:bodyPr vert="horz" wrap="square" lIns="0" tIns="12065" rIns="0" bIns="0" rtlCol="0">
            <a:spAutoFit/>
          </a:bodyPr>
          <a:lstStyle/>
          <a:p>
            <a:pPr marL="12700">
              <a:lnSpc>
                <a:spcPts val="3195"/>
              </a:lnSpc>
              <a:spcBef>
                <a:spcPts val="95"/>
              </a:spcBef>
            </a:pPr>
            <a:r>
              <a:rPr sz="2800" spc="-155" dirty="0"/>
              <a:t>Compulsive </a:t>
            </a:r>
            <a:r>
              <a:rPr sz="2800" spc="-145" dirty="0"/>
              <a:t>side </a:t>
            </a:r>
            <a:r>
              <a:rPr sz="2800" spc="-120" dirty="0"/>
              <a:t>down</a:t>
            </a:r>
            <a:r>
              <a:rPr sz="2800" spc="-335" dirty="0"/>
              <a:t> </a:t>
            </a:r>
            <a:r>
              <a:rPr sz="2800" spc="-125" dirty="0"/>
              <a:t>position</a:t>
            </a:r>
            <a:endParaRPr sz="2800"/>
          </a:p>
          <a:p>
            <a:pPr marL="12700">
              <a:lnSpc>
                <a:spcPts val="3195"/>
              </a:lnSpc>
            </a:pPr>
            <a:r>
              <a:rPr sz="2800" b="0" spc="-35" dirty="0">
                <a:solidFill>
                  <a:srgbClr val="001F5F"/>
                </a:solidFill>
                <a:latin typeface="Arial"/>
                <a:cs typeface="Arial"/>
              </a:rPr>
              <a:t>in </a:t>
            </a:r>
            <a:r>
              <a:rPr sz="2800" b="0" spc="-75" dirty="0">
                <a:solidFill>
                  <a:srgbClr val="001F5F"/>
                </a:solidFill>
                <a:latin typeface="Arial"/>
                <a:cs typeface="Arial"/>
              </a:rPr>
              <a:t>patients </a:t>
            </a:r>
            <a:r>
              <a:rPr sz="2800" b="0" spc="15" dirty="0">
                <a:solidFill>
                  <a:srgbClr val="001F5F"/>
                </a:solidFill>
                <a:latin typeface="Arial"/>
                <a:cs typeface="Arial"/>
              </a:rPr>
              <a:t>with </a:t>
            </a:r>
            <a:r>
              <a:rPr sz="2800" b="0" spc="-120" dirty="0">
                <a:solidFill>
                  <a:srgbClr val="001F5F"/>
                </a:solidFill>
                <a:latin typeface="Arial"/>
                <a:cs typeface="Arial"/>
              </a:rPr>
              <a:t>one </a:t>
            </a:r>
            <a:r>
              <a:rPr sz="2800" b="0" spc="-135" dirty="0">
                <a:solidFill>
                  <a:srgbClr val="001F5F"/>
                </a:solidFill>
                <a:latin typeface="Arial"/>
                <a:cs typeface="Arial"/>
              </a:rPr>
              <a:t>sided </a:t>
            </a:r>
            <a:r>
              <a:rPr sz="2800" b="0" spc="-100" dirty="0">
                <a:solidFill>
                  <a:srgbClr val="001F5F"/>
                </a:solidFill>
                <a:latin typeface="Arial"/>
                <a:cs typeface="Arial"/>
              </a:rPr>
              <a:t>pleurisy </a:t>
            </a:r>
            <a:r>
              <a:rPr sz="2800" b="0" spc="-25" dirty="0">
                <a:solidFill>
                  <a:srgbClr val="001F5F"/>
                </a:solidFill>
                <a:latin typeface="Arial"/>
                <a:cs typeface="Arial"/>
              </a:rPr>
              <a:t>or</a:t>
            </a:r>
            <a:r>
              <a:rPr sz="2800" b="0" spc="-480" dirty="0">
                <a:solidFill>
                  <a:srgbClr val="001F5F"/>
                </a:solidFill>
                <a:latin typeface="Arial"/>
                <a:cs typeface="Arial"/>
              </a:rPr>
              <a:t> </a:t>
            </a:r>
            <a:r>
              <a:rPr sz="2800" b="0" spc="-80" dirty="0">
                <a:solidFill>
                  <a:srgbClr val="001F5F"/>
                </a:solidFill>
                <a:latin typeface="Arial"/>
                <a:cs typeface="Arial"/>
              </a:rPr>
              <a:t>pleurorrhea</a:t>
            </a:r>
            <a:endParaRPr sz="2800">
              <a:latin typeface="Arial"/>
              <a:cs typeface="Arial"/>
            </a:endParaRPr>
          </a:p>
        </p:txBody>
      </p:sp>
      <p:sp>
        <p:nvSpPr>
          <p:cNvPr id="3" name="object 3"/>
          <p:cNvSpPr/>
          <p:nvPr/>
        </p:nvSpPr>
        <p:spPr>
          <a:xfrm>
            <a:off x="381000" y="1143000"/>
            <a:ext cx="3124200" cy="337261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33800" y="1371600"/>
            <a:ext cx="2590800" cy="2133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73011" y="1143000"/>
            <a:ext cx="1974518" cy="25146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352800" y="3767327"/>
            <a:ext cx="5791199" cy="3090671"/>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47955"/>
            <a:ext cx="8776335" cy="2065655"/>
          </a:xfrm>
          <a:prstGeom prst="rect">
            <a:avLst/>
          </a:prstGeom>
        </p:spPr>
        <p:txBody>
          <a:bodyPr vert="horz" wrap="square" lIns="0" tIns="12700" rIns="0" bIns="0" rtlCol="0">
            <a:spAutoFit/>
          </a:bodyPr>
          <a:lstStyle/>
          <a:p>
            <a:pPr marL="12700">
              <a:lnSpc>
                <a:spcPts val="4105"/>
              </a:lnSpc>
              <a:spcBef>
                <a:spcPts val="100"/>
              </a:spcBef>
            </a:pPr>
            <a:r>
              <a:rPr spc="-185" dirty="0"/>
              <a:t>Orthopnea</a:t>
            </a:r>
          </a:p>
          <a:p>
            <a:pPr marL="12700" marR="5080" indent="618490">
              <a:lnSpc>
                <a:spcPct val="91100"/>
              </a:lnSpc>
              <a:spcBef>
                <a:spcPts val="170"/>
              </a:spcBef>
            </a:pPr>
            <a:r>
              <a:rPr b="0" spc="-195" dirty="0">
                <a:solidFill>
                  <a:srgbClr val="001F5F"/>
                </a:solidFill>
                <a:latin typeface="Arial"/>
                <a:cs typeface="Arial"/>
              </a:rPr>
              <a:t>A</a:t>
            </a:r>
            <a:r>
              <a:rPr sz="2400" b="0" spc="-195" dirty="0">
                <a:solidFill>
                  <a:srgbClr val="001F5F"/>
                </a:solidFill>
                <a:latin typeface="Arial"/>
                <a:cs typeface="Arial"/>
              </a:rPr>
              <a:t>n </a:t>
            </a:r>
            <a:r>
              <a:rPr sz="2400" b="0" spc="-80" dirty="0">
                <a:solidFill>
                  <a:srgbClr val="001F5F"/>
                </a:solidFill>
                <a:latin typeface="Arial"/>
                <a:cs typeface="Arial"/>
              </a:rPr>
              <a:t>abnormal </a:t>
            </a:r>
            <a:r>
              <a:rPr sz="2400" b="0" spc="-50" dirty="0">
                <a:solidFill>
                  <a:srgbClr val="001F5F"/>
                </a:solidFill>
                <a:latin typeface="Arial"/>
                <a:cs typeface="Arial"/>
              </a:rPr>
              <a:t>condition </a:t>
            </a:r>
            <a:r>
              <a:rPr sz="2400" b="0" spc="-30" dirty="0">
                <a:solidFill>
                  <a:srgbClr val="001F5F"/>
                </a:solidFill>
                <a:latin typeface="Arial"/>
                <a:cs typeface="Arial"/>
              </a:rPr>
              <a:t>in </a:t>
            </a:r>
            <a:r>
              <a:rPr sz="2400" b="0" spc="-70" dirty="0">
                <a:solidFill>
                  <a:srgbClr val="001F5F"/>
                </a:solidFill>
                <a:latin typeface="Arial"/>
                <a:cs typeface="Arial"/>
              </a:rPr>
              <a:t>which </a:t>
            </a:r>
            <a:r>
              <a:rPr sz="2400" b="0" spc="-190" dirty="0">
                <a:solidFill>
                  <a:srgbClr val="001F5F"/>
                </a:solidFill>
                <a:latin typeface="Arial"/>
                <a:cs typeface="Arial"/>
              </a:rPr>
              <a:t>a </a:t>
            </a:r>
            <a:r>
              <a:rPr sz="2400" b="0" spc="-110" dirty="0">
                <a:solidFill>
                  <a:srgbClr val="001F5F"/>
                </a:solidFill>
                <a:latin typeface="Arial"/>
                <a:cs typeface="Arial"/>
              </a:rPr>
              <a:t>person </a:t>
            </a:r>
            <a:r>
              <a:rPr sz="2400" b="0" spc="-80" dirty="0">
                <a:solidFill>
                  <a:srgbClr val="001F5F"/>
                </a:solidFill>
                <a:latin typeface="Arial"/>
                <a:cs typeface="Arial"/>
              </a:rPr>
              <a:t>must </a:t>
            </a:r>
            <a:r>
              <a:rPr sz="2400" b="0" spc="-135" dirty="0">
                <a:solidFill>
                  <a:srgbClr val="001F5F"/>
                </a:solidFill>
                <a:latin typeface="Arial"/>
                <a:cs typeface="Arial"/>
              </a:rPr>
              <a:t>keep </a:t>
            </a:r>
            <a:r>
              <a:rPr sz="2400" b="0" spc="-30" dirty="0">
                <a:solidFill>
                  <a:srgbClr val="001F5F"/>
                </a:solidFill>
                <a:latin typeface="Arial"/>
                <a:cs typeface="Arial"/>
              </a:rPr>
              <a:t>the </a:t>
            </a:r>
            <a:r>
              <a:rPr sz="2400" b="0" spc="-125" dirty="0">
                <a:solidFill>
                  <a:srgbClr val="001F5F"/>
                </a:solidFill>
                <a:latin typeface="Arial"/>
                <a:cs typeface="Arial"/>
              </a:rPr>
              <a:t>head  </a:t>
            </a:r>
            <a:r>
              <a:rPr sz="2400" b="0" spc="-95" dirty="0">
                <a:solidFill>
                  <a:srgbClr val="001F5F"/>
                </a:solidFill>
                <a:latin typeface="Arial"/>
                <a:cs typeface="Arial"/>
              </a:rPr>
              <a:t>elevated</a:t>
            </a:r>
            <a:r>
              <a:rPr sz="2400" b="0" spc="-120" dirty="0">
                <a:solidFill>
                  <a:srgbClr val="001F5F"/>
                </a:solidFill>
                <a:latin typeface="Arial"/>
                <a:cs typeface="Arial"/>
              </a:rPr>
              <a:t> </a:t>
            </a:r>
            <a:r>
              <a:rPr sz="2400" b="0" spc="-50" dirty="0">
                <a:solidFill>
                  <a:srgbClr val="001F5F"/>
                </a:solidFill>
                <a:latin typeface="Arial"/>
                <a:cs typeface="Arial"/>
              </a:rPr>
              <a:t>(sit</a:t>
            </a:r>
            <a:r>
              <a:rPr sz="2400" b="0" spc="-140" dirty="0">
                <a:solidFill>
                  <a:srgbClr val="001F5F"/>
                </a:solidFill>
                <a:latin typeface="Arial"/>
                <a:cs typeface="Arial"/>
              </a:rPr>
              <a:t> </a:t>
            </a:r>
            <a:r>
              <a:rPr sz="2400" b="0" spc="-20" dirty="0">
                <a:solidFill>
                  <a:srgbClr val="001F5F"/>
                </a:solidFill>
                <a:latin typeface="Arial"/>
                <a:cs typeface="Arial"/>
              </a:rPr>
              <a:t>or</a:t>
            </a:r>
            <a:r>
              <a:rPr sz="2400" b="0" spc="-125" dirty="0">
                <a:solidFill>
                  <a:srgbClr val="001F5F"/>
                </a:solidFill>
                <a:latin typeface="Arial"/>
                <a:cs typeface="Arial"/>
              </a:rPr>
              <a:t> </a:t>
            </a:r>
            <a:r>
              <a:rPr sz="2400" b="0" spc="-100" dirty="0">
                <a:solidFill>
                  <a:srgbClr val="001F5F"/>
                </a:solidFill>
                <a:latin typeface="Arial"/>
                <a:cs typeface="Arial"/>
              </a:rPr>
              <a:t>stand)</a:t>
            </a:r>
            <a:r>
              <a:rPr sz="2400" b="0" spc="-145" dirty="0">
                <a:solidFill>
                  <a:srgbClr val="001F5F"/>
                </a:solidFill>
                <a:latin typeface="Arial"/>
                <a:cs typeface="Arial"/>
              </a:rPr>
              <a:t> </a:t>
            </a:r>
            <a:r>
              <a:rPr sz="2400" b="0" spc="20" dirty="0">
                <a:solidFill>
                  <a:srgbClr val="001F5F"/>
                </a:solidFill>
                <a:latin typeface="Arial"/>
                <a:cs typeface="Arial"/>
              </a:rPr>
              <a:t>to</a:t>
            </a:r>
            <a:r>
              <a:rPr sz="2400" b="0" spc="-130" dirty="0">
                <a:solidFill>
                  <a:srgbClr val="001F5F"/>
                </a:solidFill>
                <a:latin typeface="Arial"/>
                <a:cs typeface="Arial"/>
              </a:rPr>
              <a:t> </a:t>
            </a:r>
            <a:r>
              <a:rPr sz="2400" b="0" spc="-75" dirty="0">
                <a:solidFill>
                  <a:srgbClr val="001F5F"/>
                </a:solidFill>
                <a:latin typeface="Arial"/>
                <a:cs typeface="Arial"/>
              </a:rPr>
              <a:t>breathe</a:t>
            </a:r>
            <a:r>
              <a:rPr sz="2400" b="0" spc="-114" dirty="0">
                <a:solidFill>
                  <a:srgbClr val="001F5F"/>
                </a:solidFill>
                <a:latin typeface="Arial"/>
                <a:cs typeface="Arial"/>
              </a:rPr>
              <a:t> </a:t>
            </a:r>
            <a:r>
              <a:rPr sz="2400" b="0" spc="-90" dirty="0">
                <a:solidFill>
                  <a:srgbClr val="001F5F"/>
                </a:solidFill>
                <a:latin typeface="Arial"/>
                <a:cs typeface="Arial"/>
              </a:rPr>
              <a:t>deeply</a:t>
            </a:r>
            <a:r>
              <a:rPr sz="2400" b="0" spc="-114" dirty="0">
                <a:solidFill>
                  <a:srgbClr val="001F5F"/>
                </a:solidFill>
                <a:latin typeface="Arial"/>
                <a:cs typeface="Arial"/>
              </a:rPr>
              <a:t> </a:t>
            </a:r>
            <a:r>
              <a:rPr sz="2400" b="0" spc="-25" dirty="0">
                <a:solidFill>
                  <a:srgbClr val="001F5F"/>
                </a:solidFill>
                <a:latin typeface="Arial"/>
                <a:cs typeface="Arial"/>
              </a:rPr>
              <a:t>or</a:t>
            </a:r>
            <a:r>
              <a:rPr sz="2400" b="0" spc="-130" dirty="0">
                <a:solidFill>
                  <a:srgbClr val="001F5F"/>
                </a:solidFill>
                <a:latin typeface="Arial"/>
                <a:cs typeface="Arial"/>
              </a:rPr>
              <a:t> </a:t>
            </a:r>
            <a:r>
              <a:rPr sz="2400" b="0" spc="-60" dirty="0">
                <a:solidFill>
                  <a:srgbClr val="001F5F"/>
                </a:solidFill>
                <a:latin typeface="Arial"/>
                <a:cs typeface="Arial"/>
              </a:rPr>
              <a:t>comfortably</a:t>
            </a:r>
            <a:r>
              <a:rPr sz="2400" b="0" spc="-145" dirty="0">
                <a:solidFill>
                  <a:srgbClr val="001F5F"/>
                </a:solidFill>
                <a:latin typeface="Arial"/>
                <a:cs typeface="Arial"/>
              </a:rPr>
              <a:t> </a:t>
            </a:r>
            <a:r>
              <a:rPr sz="2400" b="0" spc="-65" dirty="0">
                <a:solidFill>
                  <a:srgbClr val="001F5F"/>
                </a:solidFill>
                <a:latin typeface="Arial"/>
                <a:cs typeface="Arial"/>
              </a:rPr>
              <a:t>(orthopnea)</a:t>
            </a:r>
            <a:r>
              <a:rPr sz="2400" b="0" spc="-135" dirty="0">
                <a:solidFill>
                  <a:srgbClr val="001F5F"/>
                </a:solidFill>
                <a:latin typeface="Arial"/>
                <a:cs typeface="Arial"/>
              </a:rPr>
              <a:t> </a:t>
            </a:r>
            <a:r>
              <a:rPr sz="2400" b="0" spc="-25" dirty="0">
                <a:solidFill>
                  <a:srgbClr val="001F5F"/>
                </a:solidFill>
                <a:latin typeface="Arial"/>
                <a:cs typeface="Arial"/>
              </a:rPr>
              <a:t>or  </a:t>
            </a:r>
            <a:r>
              <a:rPr sz="2400" b="0" spc="-165" dirty="0">
                <a:solidFill>
                  <a:srgbClr val="001F5F"/>
                </a:solidFill>
                <a:latin typeface="Arial"/>
                <a:cs typeface="Arial"/>
              </a:rPr>
              <a:t>wakes</a:t>
            </a:r>
            <a:r>
              <a:rPr sz="2400" b="0" spc="-150" dirty="0">
                <a:solidFill>
                  <a:srgbClr val="001F5F"/>
                </a:solidFill>
                <a:latin typeface="Arial"/>
                <a:cs typeface="Arial"/>
              </a:rPr>
              <a:t> </a:t>
            </a:r>
            <a:r>
              <a:rPr sz="2400" b="0" spc="-80" dirty="0">
                <a:solidFill>
                  <a:srgbClr val="001F5F"/>
                </a:solidFill>
                <a:latin typeface="Arial"/>
                <a:cs typeface="Arial"/>
              </a:rPr>
              <a:t>up</a:t>
            </a:r>
            <a:r>
              <a:rPr sz="2400" b="0" spc="-120" dirty="0">
                <a:solidFill>
                  <a:srgbClr val="001F5F"/>
                </a:solidFill>
                <a:latin typeface="Arial"/>
                <a:cs typeface="Arial"/>
              </a:rPr>
              <a:t> </a:t>
            </a:r>
            <a:r>
              <a:rPr sz="2400" b="0" spc="-105" dirty="0">
                <a:solidFill>
                  <a:srgbClr val="001F5F"/>
                </a:solidFill>
                <a:latin typeface="Arial"/>
                <a:cs typeface="Arial"/>
              </a:rPr>
              <a:t>suddenly</a:t>
            </a:r>
            <a:r>
              <a:rPr sz="2400" b="0" spc="-125" dirty="0">
                <a:solidFill>
                  <a:srgbClr val="001F5F"/>
                </a:solidFill>
                <a:latin typeface="Arial"/>
                <a:cs typeface="Arial"/>
              </a:rPr>
              <a:t> </a:t>
            </a:r>
            <a:r>
              <a:rPr sz="2400" b="0" spc="-30" dirty="0">
                <a:solidFill>
                  <a:srgbClr val="001F5F"/>
                </a:solidFill>
                <a:latin typeface="Arial"/>
                <a:cs typeface="Arial"/>
              </a:rPr>
              <a:t>in</a:t>
            </a:r>
            <a:r>
              <a:rPr sz="2400" b="0" spc="-125" dirty="0">
                <a:solidFill>
                  <a:srgbClr val="001F5F"/>
                </a:solidFill>
                <a:latin typeface="Arial"/>
                <a:cs typeface="Arial"/>
              </a:rPr>
              <a:t> </a:t>
            </a:r>
            <a:r>
              <a:rPr sz="2400" b="0" spc="-30" dirty="0">
                <a:solidFill>
                  <a:srgbClr val="001F5F"/>
                </a:solidFill>
                <a:latin typeface="Arial"/>
                <a:cs typeface="Arial"/>
              </a:rPr>
              <a:t>the</a:t>
            </a:r>
            <a:r>
              <a:rPr sz="2400" b="0" spc="-130" dirty="0">
                <a:solidFill>
                  <a:srgbClr val="001F5F"/>
                </a:solidFill>
                <a:latin typeface="Arial"/>
                <a:cs typeface="Arial"/>
              </a:rPr>
              <a:t> </a:t>
            </a:r>
            <a:r>
              <a:rPr sz="2400" b="0" spc="-60" dirty="0">
                <a:solidFill>
                  <a:srgbClr val="001F5F"/>
                </a:solidFill>
                <a:latin typeface="Arial"/>
                <a:cs typeface="Arial"/>
              </a:rPr>
              <a:t>middle</a:t>
            </a:r>
            <a:r>
              <a:rPr sz="2400" b="0" spc="-120" dirty="0">
                <a:solidFill>
                  <a:srgbClr val="001F5F"/>
                </a:solidFill>
                <a:latin typeface="Arial"/>
                <a:cs typeface="Arial"/>
              </a:rPr>
              <a:t> </a:t>
            </a:r>
            <a:r>
              <a:rPr sz="2400" b="0" spc="-10" dirty="0">
                <a:solidFill>
                  <a:srgbClr val="001F5F"/>
                </a:solidFill>
                <a:latin typeface="Arial"/>
                <a:cs typeface="Arial"/>
              </a:rPr>
              <a:t>of</a:t>
            </a:r>
            <a:r>
              <a:rPr sz="2400" b="0" spc="-130" dirty="0">
                <a:solidFill>
                  <a:srgbClr val="001F5F"/>
                </a:solidFill>
                <a:latin typeface="Arial"/>
                <a:cs typeface="Arial"/>
              </a:rPr>
              <a:t> </a:t>
            </a:r>
            <a:r>
              <a:rPr sz="2400" b="0" spc="-30" dirty="0">
                <a:solidFill>
                  <a:srgbClr val="001F5F"/>
                </a:solidFill>
                <a:latin typeface="Arial"/>
                <a:cs typeface="Arial"/>
              </a:rPr>
              <a:t>the</a:t>
            </a:r>
            <a:r>
              <a:rPr sz="2400" b="0" spc="-125" dirty="0">
                <a:solidFill>
                  <a:srgbClr val="001F5F"/>
                </a:solidFill>
                <a:latin typeface="Arial"/>
                <a:cs typeface="Arial"/>
              </a:rPr>
              <a:t> </a:t>
            </a:r>
            <a:r>
              <a:rPr sz="2400" b="0" spc="-50" dirty="0">
                <a:solidFill>
                  <a:srgbClr val="001F5F"/>
                </a:solidFill>
                <a:latin typeface="Arial"/>
                <a:cs typeface="Arial"/>
              </a:rPr>
              <a:t>night</a:t>
            </a:r>
            <a:r>
              <a:rPr sz="2400" b="0" spc="-140" dirty="0">
                <a:solidFill>
                  <a:srgbClr val="001F5F"/>
                </a:solidFill>
                <a:latin typeface="Arial"/>
                <a:cs typeface="Arial"/>
              </a:rPr>
              <a:t> </a:t>
            </a:r>
            <a:r>
              <a:rPr sz="2400" b="0" spc="-50" dirty="0">
                <a:solidFill>
                  <a:srgbClr val="001F5F"/>
                </a:solidFill>
                <a:latin typeface="Arial"/>
                <a:cs typeface="Arial"/>
              </a:rPr>
              <a:t>short</a:t>
            </a:r>
            <a:r>
              <a:rPr sz="2400" b="0" spc="-120" dirty="0">
                <a:solidFill>
                  <a:srgbClr val="001F5F"/>
                </a:solidFill>
                <a:latin typeface="Arial"/>
                <a:cs typeface="Arial"/>
              </a:rPr>
              <a:t> </a:t>
            </a:r>
            <a:r>
              <a:rPr sz="2400" b="0" spc="-5" dirty="0">
                <a:solidFill>
                  <a:srgbClr val="001F5F"/>
                </a:solidFill>
                <a:latin typeface="Arial"/>
                <a:cs typeface="Arial"/>
              </a:rPr>
              <a:t>of</a:t>
            </a:r>
            <a:r>
              <a:rPr sz="2400" b="0" spc="-130" dirty="0">
                <a:solidFill>
                  <a:srgbClr val="001F5F"/>
                </a:solidFill>
                <a:latin typeface="Arial"/>
                <a:cs typeface="Arial"/>
              </a:rPr>
              <a:t> </a:t>
            </a:r>
            <a:r>
              <a:rPr sz="2400" b="0" spc="-60" dirty="0">
                <a:solidFill>
                  <a:srgbClr val="001F5F"/>
                </a:solidFill>
                <a:latin typeface="Arial"/>
                <a:cs typeface="Arial"/>
              </a:rPr>
              <a:t>breath.</a:t>
            </a:r>
            <a:r>
              <a:rPr sz="2400" b="0" spc="-125" dirty="0">
                <a:solidFill>
                  <a:srgbClr val="001F5F"/>
                </a:solidFill>
                <a:latin typeface="Arial"/>
                <a:cs typeface="Arial"/>
              </a:rPr>
              <a:t> </a:t>
            </a:r>
            <a:r>
              <a:rPr sz="2400" b="0" spc="30" dirty="0">
                <a:solidFill>
                  <a:srgbClr val="001F5F"/>
                </a:solidFill>
                <a:latin typeface="Arial"/>
                <a:cs typeface="Arial"/>
              </a:rPr>
              <a:t>It</a:t>
            </a:r>
            <a:r>
              <a:rPr sz="2400" b="0" spc="-140" dirty="0">
                <a:solidFill>
                  <a:srgbClr val="001F5F"/>
                </a:solidFill>
                <a:latin typeface="Arial"/>
                <a:cs typeface="Arial"/>
              </a:rPr>
              <a:t> </a:t>
            </a:r>
            <a:r>
              <a:rPr sz="2400" b="0" spc="-155" dirty="0">
                <a:solidFill>
                  <a:srgbClr val="001F5F"/>
                </a:solidFill>
                <a:latin typeface="Arial"/>
                <a:cs typeface="Arial"/>
              </a:rPr>
              <a:t>can</a:t>
            </a:r>
            <a:r>
              <a:rPr sz="2400" b="0" spc="-125" dirty="0">
                <a:solidFill>
                  <a:srgbClr val="001F5F"/>
                </a:solidFill>
                <a:latin typeface="Arial"/>
                <a:cs typeface="Arial"/>
              </a:rPr>
              <a:t> </a:t>
            </a:r>
            <a:r>
              <a:rPr sz="2400" b="0" spc="-114" dirty="0">
                <a:solidFill>
                  <a:srgbClr val="001F5F"/>
                </a:solidFill>
                <a:latin typeface="Arial"/>
                <a:cs typeface="Arial"/>
              </a:rPr>
              <a:t>be  </a:t>
            </a:r>
            <a:r>
              <a:rPr sz="2400" b="0" spc="-160" dirty="0">
                <a:solidFill>
                  <a:srgbClr val="001F5F"/>
                </a:solidFill>
                <a:latin typeface="Arial"/>
                <a:cs typeface="Arial"/>
              </a:rPr>
              <a:t>seen</a:t>
            </a:r>
            <a:r>
              <a:rPr sz="2400" b="0" spc="-125" dirty="0">
                <a:solidFill>
                  <a:srgbClr val="001F5F"/>
                </a:solidFill>
                <a:latin typeface="Arial"/>
                <a:cs typeface="Arial"/>
              </a:rPr>
              <a:t> </a:t>
            </a:r>
            <a:r>
              <a:rPr sz="2400" b="0" spc="-30" dirty="0">
                <a:solidFill>
                  <a:srgbClr val="001F5F"/>
                </a:solidFill>
                <a:latin typeface="Arial"/>
                <a:cs typeface="Arial"/>
              </a:rPr>
              <a:t>in</a:t>
            </a:r>
            <a:r>
              <a:rPr sz="2400" b="0" spc="-130" dirty="0">
                <a:solidFill>
                  <a:srgbClr val="001F5F"/>
                </a:solidFill>
                <a:latin typeface="Arial"/>
                <a:cs typeface="Arial"/>
              </a:rPr>
              <a:t> </a:t>
            </a:r>
            <a:r>
              <a:rPr sz="2400" b="0" spc="-65" dirty="0">
                <a:solidFill>
                  <a:srgbClr val="001F5F"/>
                </a:solidFill>
                <a:latin typeface="Arial"/>
                <a:cs typeface="Arial"/>
              </a:rPr>
              <a:t>patients</a:t>
            </a:r>
            <a:r>
              <a:rPr sz="2400" b="0" spc="-125" dirty="0">
                <a:solidFill>
                  <a:srgbClr val="001F5F"/>
                </a:solidFill>
                <a:latin typeface="Arial"/>
                <a:cs typeface="Arial"/>
              </a:rPr>
              <a:t> </a:t>
            </a:r>
            <a:r>
              <a:rPr sz="2400" b="0" spc="10" dirty="0">
                <a:solidFill>
                  <a:srgbClr val="001F5F"/>
                </a:solidFill>
                <a:latin typeface="Arial"/>
                <a:cs typeface="Arial"/>
              </a:rPr>
              <a:t>with</a:t>
            </a:r>
            <a:r>
              <a:rPr sz="2400" b="0" spc="-140" dirty="0">
                <a:solidFill>
                  <a:srgbClr val="001F5F"/>
                </a:solidFill>
                <a:latin typeface="Arial"/>
                <a:cs typeface="Arial"/>
              </a:rPr>
              <a:t> </a:t>
            </a:r>
            <a:r>
              <a:rPr sz="2400" b="0" spc="-85" dirty="0">
                <a:solidFill>
                  <a:srgbClr val="001F5F"/>
                </a:solidFill>
                <a:latin typeface="Arial"/>
                <a:cs typeface="Arial"/>
              </a:rPr>
              <a:t>lung</a:t>
            </a:r>
            <a:r>
              <a:rPr sz="2400" b="0" spc="-135" dirty="0">
                <a:solidFill>
                  <a:srgbClr val="001F5F"/>
                </a:solidFill>
                <a:latin typeface="Arial"/>
                <a:cs typeface="Arial"/>
              </a:rPr>
              <a:t> </a:t>
            </a:r>
            <a:r>
              <a:rPr sz="2400" b="0" spc="-20" dirty="0">
                <a:solidFill>
                  <a:srgbClr val="001F5F"/>
                </a:solidFill>
                <a:latin typeface="Arial"/>
                <a:cs typeface="Arial"/>
              </a:rPr>
              <a:t>or</a:t>
            </a:r>
            <a:r>
              <a:rPr sz="2400" b="0" spc="-145" dirty="0">
                <a:solidFill>
                  <a:srgbClr val="001F5F"/>
                </a:solidFill>
                <a:latin typeface="Arial"/>
                <a:cs typeface="Arial"/>
              </a:rPr>
              <a:t> </a:t>
            </a:r>
            <a:r>
              <a:rPr sz="2400" b="0" spc="-50" dirty="0">
                <a:solidFill>
                  <a:srgbClr val="001F5F"/>
                </a:solidFill>
                <a:latin typeface="Arial"/>
                <a:cs typeface="Arial"/>
              </a:rPr>
              <a:t>heart</a:t>
            </a:r>
            <a:r>
              <a:rPr sz="2400" b="0" spc="-130" dirty="0">
                <a:solidFill>
                  <a:srgbClr val="001F5F"/>
                </a:solidFill>
                <a:latin typeface="Arial"/>
                <a:cs typeface="Arial"/>
              </a:rPr>
              <a:t> </a:t>
            </a:r>
            <a:r>
              <a:rPr sz="2400" b="0" spc="-155" dirty="0">
                <a:solidFill>
                  <a:srgbClr val="001F5F"/>
                </a:solidFill>
                <a:latin typeface="Arial"/>
                <a:cs typeface="Arial"/>
              </a:rPr>
              <a:t>disease</a:t>
            </a:r>
            <a:endParaRPr sz="2400">
              <a:latin typeface="Arial"/>
              <a:cs typeface="Arial"/>
            </a:endParaRPr>
          </a:p>
        </p:txBody>
      </p:sp>
      <p:sp>
        <p:nvSpPr>
          <p:cNvPr id="3" name="object 3"/>
          <p:cNvSpPr/>
          <p:nvPr/>
        </p:nvSpPr>
        <p:spPr>
          <a:xfrm>
            <a:off x="228600" y="2209800"/>
            <a:ext cx="2887578" cy="3429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352800" y="2286000"/>
            <a:ext cx="2057400" cy="208483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86400" y="2057400"/>
            <a:ext cx="2819400" cy="228752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038600" y="4343400"/>
            <a:ext cx="4155948" cy="23622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2270" y="245110"/>
            <a:ext cx="3298825" cy="635000"/>
          </a:xfrm>
          <a:prstGeom prst="rect">
            <a:avLst/>
          </a:prstGeom>
        </p:spPr>
        <p:txBody>
          <a:bodyPr vert="horz" wrap="square" lIns="0" tIns="12065" rIns="0" bIns="0" rtlCol="0">
            <a:spAutoFit/>
          </a:bodyPr>
          <a:lstStyle/>
          <a:p>
            <a:pPr marL="12700">
              <a:lnSpc>
                <a:spcPct val="100000"/>
              </a:lnSpc>
              <a:spcBef>
                <a:spcPts val="95"/>
              </a:spcBef>
            </a:pPr>
            <a:r>
              <a:rPr sz="4000" spc="-240" dirty="0"/>
              <a:t>General</a:t>
            </a:r>
            <a:r>
              <a:rPr sz="4000" spc="-375" dirty="0"/>
              <a:t> </a:t>
            </a:r>
            <a:r>
              <a:rPr sz="4000" spc="-215" dirty="0"/>
              <a:t>History</a:t>
            </a:r>
            <a:endParaRPr sz="4000"/>
          </a:p>
        </p:txBody>
      </p:sp>
      <p:sp>
        <p:nvSpPr>
          <p:cNvPr id="3" name="object 3"/>
          <p:cNvSpPr txBox="1"/>
          <p:nvPr/>
        </p:nvSpPr>
        <p:spPr>
          <a:xfrm>
            <a:off x="535940" y="1027981"/>
            <a:ext cx="7050405" cy="5573395"/>
          </a:xfrm>
          <a:prstGeom prst="rect">
            <a:avLst/>
          </a:prstGeom>
        </p:spPr>
        <p:txBody>
          <a:bodyPr vert="horz" wrap="square" lIns="0" tIns="12065" rIns="0" bIns="0" rtlCol="0">
            <a:spAutoFit/>
          </a:bodyPr>
          <a:lstStyle/>
          <a:p>
            <a:pPr marL="355600" marR="22225" indent="-342900">
              <a:lnSpc>
                <a:spcPct val="140000"/>
              </a:lnSpc>
              <a:spcBef>
                <a:spcPts val="95"/>
              </a:spcBef>
              <a:buChar char="•"/>
              <a:tabLst>
                <a:tab pos="354965" algn="l"/>
                <a:tab pos="355600" algn="l"/>
              </a:tabLst>
            </a:pPr>
            <a:r>
              <a:rPr sz="2600" spc="-185" dirty="0">
                <a:solidFill>
                  <a:srgbClr val="001F5F"/>
                </a:solidFill>
                <a:latin typeface="Arial"/>
                <a:cs typeface="Arial"/>
              </a:rPr>
              <a:t>The </a:t>
            </a:r>
            <a:r>
              <a:rPr sz="2600" spc="-114" dirty="0">
                <a:solidFill>
                  <a:srgbClr val="001F5F"/>
                </a:solidFill>
                <a:latin typeface="Arial"/>
                <a:cs typeface="Arial"/>
              </a:rPr>
              <a:t>general </a:t>
            </a:r>
            <a:r>
              <a:rPr sz="2600" spc="-60" dirty="0">
                <a:solidFill>
                  <a:srgbClr val="001F5F"/>
                </a:solidFill>
                <a:latin typeface="Arial"/>
                <a:cs typeface="Arial"/>
              </a:rPr>
              <a:t>history </a:t>
            </a:r>
            <a:r>
              <a:rPr sz="2600" spc="-135" dirty="0">
                <a:solidFill>
                  <a:srgbClr val="001F5F"/>
                </a:solidFill>
                <a:latin typeface="Arial"/>
                <a:cs typeface="Arial"/>
              </a:rPr>
              <a:t>is </a:t>
            </a:r>
            <a:r>
              <a:rPr sz="2600" spc="-130" dirty="0">
                <a:solidFill>
                  <a:srgbClr val="001F5F"/>
                </a:solidFill>
                <a:latin typeface="Arial"/>
                <a:cs typeface="Arial"/>
              </a:rPr>
              <a:t>organized </a:t>
            </a:r>
            <a:r>
              <a:rPr sz="2600" spc="-10" dirty="0">
                <a:solidFill>
                  <a:srgbClr val="001F5F"/>
                </a:solidFill>
                <a:latin typeface="Arial"/>
                <a:cs typeface="Arial"/>
              </a:rPr>
              <a:t>into </a:t>
            </a:r>
            <a:r>
              <a:rPr sz="2600" spc="-30" dirty="0">
                <a:solidFill>
                  <a:srgbClr val="001F5F"/>
                </a:solidFill>
                <a:latin typeface="Arial"/>
                <a:cs typeface="Arial"/>
              </a:rPr>
              <a:t>the</a:t>
            </a:r>
            <a:r>
              <a:rPr sz="2600" spc="-365" dirty="0">
                <a:solidFill>
                  <a:srgbClr val="001F5F"/>
                </a:solidFill>
                <a:latin typeface="Arial"/>
                <a:cs typeface="Arial"/>
              </a:rPr>
              <a:t> </a:t>
            </a:r>
            <a:r>
              <a:rPr sz="2600" spc="-50" dirty="0">
                <a:solidFill>
                  <a:srgbClr val="001F5F"/>
                </a:solidFill>
                <a:latin typeface="Arial"/>
                <a:cs typeface="Arial"/>
              </a:rPr>
              <a:t>following  </a:t>
            </a:r>
            <a:r>
              <a:rPr sz="2600" spc="-105" dirty="0">
                <a:solidFill>
                  <a:srgbClr val="001F5F"/>
                </a:solidFill>
                <a:latin typeface="Arial"/>
                <a:cs typeface="Arial"/>
              </a:rPr>
              <a:t>sections:</a:t>
            </a:r>
            <a:endParaRPr sz="2600">
              <a:latin typeface="Arial"/>
              <a:cs typeface="Arial"/>
            </a:endParaRPr>
          </a:p>
          <a:p>
            <a:pPr marL="594995" lvl="1" indent="-239395">
              <a:lnSpc>
                <a:spcPct val="100000"/>
              </a:lnSpc>
              <a:spcBef>
                <a:spcPts val="1250"/>
              </a:spcBef>
              <a:buChar char="•"/>
              <a:tabLst>
                <a:tab pos="595630" algn="l"/>
              </a:tabLst>
            </a:pPr>
            <a:r>
              <a:rPr sz="2600" spc="-50" dirty="0">
                <a:solidFill>
                  <a:srgbClr val="001F5F"/>
                </a:solidFill>
                <a:latin typeface="Arial"/>
                <a:cs typeface="Arial"/>
              </a:rPr>
              <a:t>Identifying </a:t>
            </a:r>
            <a:r>
              <a:rPr sz="2600" spc="-100" dirty="0">
                <a:solidFill>
                  <a:srgbClr val="001F5F"/>
                </a:solidFill>
                <a:latin typeface="Arial"/>
                <a:cs typeface="Arial"/>
              </a:rPr>
              <a:t>data</a:t>
            </a:r>
            <a:r>
              <a:rPr sz="2600" spc="-260" dirty="0">
                <a:solidFill>
                  <a:srgbClr val="001F5F"/>
                </a:solidFill>
                <a:latin typeface="Arial"/>
                <a:cs typeface="Arial"/>
              </a:rPr>
              <a:t> </a:t>
            </a:r>
            <a:r>
              <a:rPr sz="2600" spc="-125" dirty="0">
                <a:solidFill>
                  <a:srgbClr val="001F5F"/>
                </a:solidFill>
                <a:latin typeface="Arial"/>
                <a:cs typeface="Arial"/>
              </a:rPr>
              <a:t>(ID)</a:t>
            </a:r>
            <a:endParaRPr sz="2600">
              <a:latin typeface="Arial"/>
              <a:cs typeface="Arial"/>
            </a:endParaRPr>
          </a:p>
          <a:p>
            <a:pPr marL="594995" lvl="1" indent="-239395">
              <a:lnSpc>
                <a:spcPct val="100000"/>
              </a:lnSpc>
              <a:spcBef>
                <a:spcPts val="1250"/>
              </a:spcBef>
              <a:buChar char="•"/>
              <a:tabLst>
                <a:tab pos="595630" algn="l"/>
              </a:tabLst>
            </a:pPr>
            <a:r>
              <a:rPr sz="2600" spc="-130" dirty="0">
                <a:solidFill>
                  <a:srgbClr val="001F5F"/>
                </a:solidFill>
                <a:latin typeface="Arial"/>
                <a:cs typeface="Arial"/>
              </a:rPr>
              <a:t>Chief </a:t>
            </a:r>
            <a:r>
              <a:rPr sz="2600" spc="-70" dirty="0">
                <a:solidFill>
                  <a:srgbClr val="001F5F"/>
                </a:solidFill>
                <a:latin typeface="Arial"/>
                <a:cs typeface="Arial"/>
              </a:rPr>
              <a:t>complaint</a:t>
            </a:r>
            <a:r>
              <a:rPr sz="2600" spc="-175" dirty="0">
                <a:solidFill>
                  <a:srgbClr val="001F5F"/>
                </a:solidFill>
                <a:latin typeface="Arial"/>
                <a:cs typeface="Arial"/>
              </a:rPr>
              <a:t> </a:t>
            </a:r>
            <a:r>
              <a:rPr sz="2600" spc="-290" dirty="0">
                <a:solidFill>
                  <a:srgbClr val="001F5F"/>
                </a:solidFill>
                <a:latin typeface="Arial"/>
                <a:cs typeface="Arial"/>
              </a:rPr>
              <a:t>(CC)</a:t>
            </a:r>
            <a:endParaRPr sz="2600">
              <a:latin typeface="Arial"/>
              <a:cs typeface="Arial"/>
            </a:endParaRPr>
          </a:p>
          <a:p>
            <a:pPr marL="594995" lvl="1" indent="-239395">
              <a:lnSpc>
                <a:spcPct val="100000"/>
              </a:lnSpc>
              <a:spcBef>
                <a:spcPts val="1245"/>
              </a:spcBef>
              <a:buChar char="•"/>
              <a:tabLst>
                <a:tab pos="595630" algn="l"/>
              </a:tabLst>
            </a:pPr>
            <a:r>
              <a:rPr sz="2600" spc="-85" dirty="0">
                <a:solidFill>
                  <a:srgbClr val="001F5F"/>
                </a:solidFill>
                <a:latin typeface="Arial"/>
                <a:cs typeface="Arial"/>
              </a:rPr>
              <a:t>History </a:t>
            </a:r>
            <a:r>
              <a:rPr sz="2600" spc="-5" dirty="0">
                <a:solidFill>
                  <a:srgbClr val="001F5F"/>
                </a:solidFill>
                <a:latin typeface="Arial"/>
                <a:cs typeface="Arial"/>
              </a:rPr>
              <a:t>of </a:t>
            </a:r>
            <a:r>
              <a:rPr sz="2600" spc="-25" dirty="0">
                <a:solidFill>
                  <a:srgbClr val="001F5F"/>
                </a:solidFill>
                <a:latin typeface="Arial"/>
                <a:cs typeface="Arial"/>
              </a:rPr>
              <a:t>the </a:t>
            </a:r>
            <a:r>
              <a:rPr sz="2600" spc="-90" dirty="0">
                <a:solidFill>
                  <a:srgbClr val="001F5F"/>
                </a:solidFill>
                <a:latin typeface="Arial"/>
                <a:cs typeface="Arial"/>
              </a:rPr>
              <a:t>present </a:t>
            </a:r>
            <a:r>
              <a:rPr sz="2600" spc="-105" dirty="0">
                <a:solidFill>
                  <a:srgbClr val="001F5F"/>
                </a:solidFill>
                <a:latin typeface="Arial"/>
                <a:cs typeface="Arial"/>
              </a:rPr>
              <a:t>illness</a:t>
            </a:r>
            <a:r>
              <a:rPr sz="2600" spc="-550" dirty="0">
                <a:solidFill>
                  <a:srgbClr val="001F5F"/>
                </a:solidFill>
                <a:latin typeface="Arial"/>
                <a:cs typeface="Arial"/>
              </a:rPr>
              <a:t> </a:t>
            </a:r>
            <a:r>
              <a:rPr sz="2600" spc="-180" dirty="0">
                <a:solidFill>
                  <a:srgbClr val="001F5F"/>
                </a:solidFill>
                <a:latin typeface="Arial"/>
                <a:cs typeface="Arial"/>
              </a:rPr>
              <a:t>(HPI)</a:t>
            </a:r>
            <a:endParaRPr sz="2600">
              <a:latin typeface="Arial"/>
              <a:cs typeface="Arial"/>
            </a:endParaRPr>
          </a:p>
          <a:p>
            <a:pPr marL="594995" lvl="1" indent="-239395">
              <a:lnSpc>
                <a:spcPct val="100000"/>
              </a:lnSpc>
              <a:spcBef>
                <a:spcPts val="1250"/>
              </a:spcBef>
              <a:buChar char="•"/>
              <a:tabLst>
                <a:tab pos="595630" algn="l"/>
              </a:tabLst>
            </a:pPr>
            <a:r>
              <a:rPr sz="2600" spc="-200" dirty="0">
                <a:solidFill>
                  <a:srgbClr val="001F5F"/>
                </a:solidFill>
                <a:latin typeface="Arial"/>
                <a:cs typeface="Arial"/>
              </a:rPr>
              <a:t>Past </a:t>
            </a:r>
            <a:r>
              <a:rPr sz="2600" spc="-100" dirty="0">
                <a:solidFill>
                  <a:srgbClr val="001F5F"/>
                </a:solidFill>
                <a:latin typeface="Arial"/>
                <a:cs typeface="Arial"/>
              </a:rPr>
              <a:t>medical </a:t>
            </a:r>
            <a:r>
              <a:rPr sz="2600" spc="-60" dirty="0">
                <a:solidFill>
                  <a:srgbClr val="001F5F"/>
                </a:solidFill>
                <a:latin typeface="Arial"/>
                <a:cs typeface="Arial"/>
              </a:rPr>
              <a:t>history</a:t>
            </a:r>
            <a:r>
              <a:rPr sz="2600" spc="-140" dirty="0">
                <a:solidFill>
                  <a:srgbClr val="001F5F"/>
                </a:solidFill>
                <a:latin typeface="Arial"/>
                <a:cs typeface="Arial"/>
              </a:rPr>
              <a:t> </a:t>
            </a:r>
            <a:r>
              <a:rPr sz="2600" spc="-155" dirty="0">
                <a:solidFill>
                  <a:srgbClr val="001F5F"/>
                </a:solidFill>
                <a:latin typeface="Arial"/>
                <a:cs typeface="Arial"/>
              </a:rPr>
              <a:t>(PMHx)</a:t>
            </a:r>
            <a:endParaRPr sz="2600">
              <a:latin typeface="Arial"/>
              <a:cs typeface="Arial"/>
            </a:endParaRPr>
          </a:p>
          <a:p>
            <a:pPr marL="594995" lvl="1" indent="-239395">
              <a:lnSpc>
                <a:spcPct val="100000"/>
              </a:lnSpc>
              <a:spcBef>
                <a:spcPts val="1250"/>
              </a:spcBef>
              <a:buChar char="•"/>
              <a:tabLst>
                <a:tab pos="595630" algn="l"/>
              </a:tabLst>
            </a:pPr>
            <a:r>
              <a:rPr sz="2600" spc="-140" dirty="0">
                <a:solidFill>
                  <a:srgbClr val="001F5F"/>
                </a:solidFill>
                <a:latin typeface="Arial"/>
                <a:cs typeface="Arial"/>
              </a:rPr>
              <a:t>Family </a:t>
            </a:r>
            <a:r>
              <a:rPr sz="2600" spc="-60" dirty="0">
                <a:solidFill>
                  <a:srgbClr val="001F5F"/>
                </a:solidFill>
                <a:latin typeface="Arial"/>
                <a:cs typeface="Arial"/>
              </a:rPr>
              <a:t>history</a:t>
            </a:r>
            <a:r>
              <a:rPr sz="2600" spc="-145" dirty="0">
                <a:solidFill>
                  <a:srgbClr val="001F5F"/>
                </a:solidFill>
                <a:latin typeface="Arial"/>
                <a:cs typeface="Arial"/>
              </a:rPr>
              <a:t> </a:t>
            </a:r>
            <a:r>
              <a:rPr sz="2600" spc="-200" dirty="0">
                <a:solidFill>
                  <a:srgbClr val="001F5F"/>
                </a:solidFill>
                <a:latin typeface="Arial"/>
                <a:cs typeface="Arial"/>
              </a:rPr>
              <a:t>(FHx)</a:t>
            </a:r>
            <a:endParaRPr sz="2600">
              <a:latin typeface="Arial"/>
              <a:cs typeface="Arial"/>
            </a:endParaRPr>
          </a:p>
          <a:p>
            <a:pPr marL="594995" lvl="1" indent="-239395">
              <a:lnSpc>
                <a:spcPct val="100000"/>
              </a:lnSpc>
              <a:spcBef>
                <a:spcPts val="1250"/>
              </a:spcBef>
              <a:buChar char="•"/>
              <a:tabLst>
                <a:tab pos="595630" algn="l"/>
              </a:tabLst>
            </a:pPr>
            <a:r>
              <a:rPr sz="2600" spc="-80" dirty="0">
                <a:solidFill>
                  <a:srgbClr val="001F5F"/>
                </a:solidFill>
                <a:latin typeface="Arial"/>
                <a:cs typeface="Arial"/>
              </a:rPr>
              <a:t>Medications </a:t>
            </a:r>
            <a:r>
              <a:rPr sz="2600" spc="-229" dirty="0">
                <a:solidFill>
                  <a:srgbClr val="001F5F"/>
                </a:solidFill>
                <a:latin typeface="Arial"/>
                <a:cs typeface="Arial"/>
              </a:rPr>
              <a:t>(MEDS) </a:t>
            </a:r>
            <a:r>
              <a:rPr sz="2600" spc="-120" dirty="0">
                <a:solidFill>
                  <a:srgbClr val="001F5F"/>
                </a:solidFill>
                <a:latin typeface="Arial"/>
                <a:cs typeface="Arial"/>
              </a:rPr>
              <a:t>and </a:t>
            </a:r>
            <a:r>
              <a:rPr sz="2600" spc="-110" dirty="0">
                <a:solidFill>
                  <a:srgbClr val="001F5F"/>
                </a:solidFill>
                <a:latin typeface="Arial"/>
                <a:cs typeface="Arial"/>
              </a:rPr>
              <a:t>Allergies</a:t>
            </a:r>
            <a:r>
              <a:rPr sz="2600" spc="-185" dirty="0">
                <a:solidFill>
                  <a:srgbClr val="001F5F"/>
                </a:solidFill>
                <a:latin typeface="Arial"/>
                <a:cs typeface="Arial"/>
              </a:rPr>
              <a:t> </a:t>
            </a:r>
            <a:r>
              <a:rPr sz="2600" spc="-220" dirty="0">
                <a:solidFill>
                  <a:srgbClr val="001F5F"/>
                </a:solidFill>
                <a:latin typeface="Arial"/>
                <a:cs typeface="Arial"/>
              </a:rPr>
              <a:t>(ALL)</a:t>
            </a:r>
            <a:endParaRPr sz="2600">
              <a:latin typeface="Arial"/>
              <a:cs typeface="Arial"/>
            </a:endParaRPr>
          </a:p>
          <a:p>
            <a:pPr marL="594995" lvl="1" indent="-239395">
              <a:lnSpc>
                <a:spcPct val="100000"/>
              </a:lnSpc>
              <a:spcBef>
                <a:spcPts val="1250"/>
              </a:spcBef>
              <a:buChar char="•"/>
              <a:tabLst>
                <a:tab pos="595630" algn="l"/>
              </a:tabLst>
            </a:pPr>
            <a:r>
              <a:rPr sz="2600" spc="-165" dirty="0">
                <a:solidFill>
                  <a:srgbClr val="001F5F"/>
                </a:solidFill>
                <a:latin typeface="Arial"/>
                <a:cs typeface="Arial"/>
              </a:rPr>
              <a:t>Social </a:t>
            </a:r>
            <a:r>
              <a:rPr sz="2600" spc="-60" dirty="0">
                <a:solidFill>
                  <a:srgbClr val="001F5F"/>
                </a:solidFill>
                <a:latin typeface="Arial"/>
                <a:cs typeface="Arial"/>
              </a:rPr>
              <a:t>history</a:t>
            </a:r>
            <a:r>
              <a:rPr sz="2600" spc="-110" dirty="0">
                <a:solidFill>
                  <a:srgbClr val="001F5F"/>
                </a:solidFill>
                <a:latin typeface="Arial"/>
                <a:cs typeface="Arial"/>
              </a:rPr>
              <a:t> </a:t>
            </a:r>
            <a:r>
              <a:rPr sz="2600" spc="-225" dirty="0">
                <a:solidFill>
                  <a:srgbClr val="001F5F"/>
                </a:solidFill>
                <a:latin typeface="Arial"/>
                <a:cs typeface="Arial"/>
              </a:rPr>
              <a:t>(SHx)</a:t>
            </a:r>
            <a:endParaRPr sz="2600">
              <a:latin typeface="Arial"/>
              <a:cs typeface="Arial"/>
            </a:endParaRPr>
          </a:p>
          <a:p>
            <a:pPr marL="594995" lvl="1" indent="-239395">
              <a:lnSpc>
                <a:spcPct val="100000"/>
              </a:lnSpc>
              <a:spcBef>
                <a:spcPts val="1245"/>
              </a:spcBef>
              <a:buChar char="•"/>
              <a:tabLst>
                <a:tab pos="595630" algn="l"/>
              </a:tabLst>
            </a:pPr>
            <a:r>
              <a:rPr sz="2600" spc="-160" dirty="0">
                <a:solidFill>
                  <a:srgbClr val="001F5F"/>
                </a:solidFill>
                <a:latin typeface="Arial"/>
                <a:cs typeface="Arial"/>
              </a:rPr>
              <a:t>Review </a:t>
            </a:r>
            <a:r>
              <a:rPr sz="2600" spc="-5" dirty="0">
                <a:solidFill>
                  <a:srgbClr val="001F5F"/>
                </a:solidFill>
                <a:latin typeface="Arial"/>
                <a:cs typeface="Arial"/>
              </a:rPr>
              <a:t>of </a:t>
            </a:r>
            <a:r>
              <a:rPr sz="2600" spc="-170" dirty="0">
                <a:solidFill>
                  <a:srgbClr val="001F5F"/>
                </a:solidFill>
                <a:latin typeface="Arial"/>
                <a:cs typeface="Arial"/>
              </a:rPr>
              <a:t>systems </a:t>
            </a:r>
            <a:r>
              <a:rPr sz="2600" spc="-20" dirty="0">
                <a:solidFill>
                  <a:srgbClr val="001F5F"/>
                </a:solidFill>
                <a:latin typeface="Arial"/>
                <a:cs typeface="Arial"/>
              </a:rPr>
              <a:t>or </a:t>
            </a:r>
            <a:r>
              <a:rPr sz="2600" spc="-45" dirty="0">
                <a:solidFill>
                  <a:srgbClr val="001F5F"/>
                </a:solidFill>
                <a:latin typeface="Arial"/>
                <a:cs typeface="Arial"/>
              </a:rPr>
              <a:t>functional </a:t>
            </a:r>
            <a:r>
              <a:rPr sz="2600" spc="-40" dirty="0">
                <a:solidFill>
                  <a:srgbClr val="001F5F"/>
                </a:solidFill>
                <a:latin typeface="Arial"/>
                <a:cs typeface="Arial"/>
              </a:rPr>
              <a:t>inquiry</a:t>
            </a:r>
            <a:r>
              <a:rPr sz="2600" spc="-525" dirty="0">
                <a:solidFill>
                  <a:srgbClr val="001F5F"/>
                </a:solidFill>
                <a:latin typeface="Arial"/>
                <a:cs typeface="Arial"/>
              </a:rPr>
              <a:t> </a:t>
            </a:r>
            <a:r>
              <a:rPr sz="2600" spc="-210" dirty="0">
                <a:solidFill>
                  <a:srgbClr val="001F5F"/>
                </a:solidFill>
                <a:latin typeface="Arial"/>
                <a:cs typeface="Arial"/>
              </a:rPr>
              <a:t>(ROS/FI)</a:t>
            </a:r>
            <a:endParaRPr sz="26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1295"/>
            <a:ext cx="6394450" cy="758190"/>
          </a:xfrm>
          <a:prstGeom prst="rect">
            <a:avLst/>
          </a:prstGeom>
        </p:spPr>
        <p:txBody>
          <a:bodyPr vert="horz" wrap="square" lIns="0" tIns="12700" rIns="0" bIns="0" rtlCol="0">
            <a:spAutoFit/>
          </a:bodyPr>
          <a:lstStyle/>
          <a:p>
            <a:pPr marL="12700">
              <a:lnSpc>
                <a:spcPts val="3485"/>
              </a:lnSpc>
              <a:spcBef>
                <a:spcPts val="100"/>
              </a:spcBef>
            </a:pPr>
            <a:r>
              <a:rPr sz="3000" spc="-155" dirty="0"/>
              <a:t>Squar </a:t>
            </a:r>
            <a:r>
              <a:rPr sz="3000" spc="-130" dirty="0"/>
              <a:t>down</a:t>
            </a:r>
            <a:r>
              <a:rPr sz="3000" spc="-310" dirty="0"/>
              <a:t> </a:t>
            </a:r>
            <a:r>
              <a:rPr sz="3000" spc="-135" dirty="0"/>
              <a:t>position</a:t>
            </a:r>
            <a:endParaRPr sz="3000"/>
          </a:p>
          <a:p>
            <a:pPr marL="469900">
              <a:lnSpc>
                <a:spcPts val="2285"/>
              </a:lnSpc>
            </a:pPr>
            <a:r>
              <a:rPr sz="2000" b="0" spc="30" dirty="0">
                <a:solidFill>
                  <a:srgbClr val="001F5F"/>
                </a:solidFill>
                <a:latin typeface="Arial"/>
                <a:cs typeface="Arial"/>
              </a:rPr>
              <a:t>It </a:t>
            </a:r>
            <a:r>
              <a:rPr sz="2000" b="0" spc="-150" dirty="0">
                <a:solidFill>
                  <a:srgbClr val="001F5F"/>
                </a:solidFill>
                <a:latin typeface="Arial"/>
                <a:cs typeface="Arial"/>
              </a:rPr>
              <a:t>has </a:t>
            </a:r>
            <a:r>
              <a:rPr sz="2000" b="0" spc="-90" dirty="0">
                <a:solidFill>
                  <a:srgbClr val="001F5F"/>
                </a:solidFill>
                <a:latin typeface="Arial"/>
                <a:cs typeface="Arial"/>
              </a:rPr>
              <a:t>been </a:t>
            </a:r>
            <a:r>
              <a:rPr sz="2000" b="0" spc="-135" dirty="0">
                <a:solidFill>
                  <a:srgbClr val="001F5F"/>
                </a:solidFill>
                <a:latin typeface="Arial"/>
                <a:cs typeface="Arial"/>
              </a:rPr>
              <a:t>seen </a:t>
            </a:r>
            <a:r>
              <a:rPr sz="2000" b="0" spc="-25" dirty="0">
                <a:solidFill>
                  <a:srgbClr val="001F5F"/>
                </a:solidFill>
                <a:latin typeface="Arial"/>
                <a:cs typeface="Arial"/>
              </a:rPr>
              <a:t>in </a:t>
            </a:r>
            <a:r>
              <a:rPr sz="2000" b="0" spc="-55" dirty="0">
                <a:solidFill>
                  <a:srgbClr val="001F5F"/>
                </a:solidFill>
                <a:latin typeface="Arial"/>
                <a:cs typeface="Arial"/>
              </a:rPr>
              <a:t>patients </a:t>
            </a:r>
            <a:r>
              <a:rPr sz="2000" b="0" spc="10" dirty="0">
                <a:solidFill>
                  <a:srgbClr val="001F5F"/>
                </a:solidFill>
                <a:latin typeface="Arial"/>
                <a:cs typeface="Arial"/>
              </a:rPr>
              <a:t>with</a:t>
            </a:r>
            <a:r>
              <a:rPr sz="2000" b="0" spc="-400" dirty="0">
                <a:solidFill>
                  <a:srgbClr val="001F5F"/>
                </a:solidFill>
                <a:latin typeface="Arial"/>
                <a:cs typeface="Arial"/>
              </a:rPr>
              <a:t> </a:t>
            </a:r>
            <a:r>
              <a:rPr sz="2000" b="0" spc="-70" dirty="0">
                <a:solidFill>
                  <a:srgbClr val="001F5F"/>
                </a:solidFill>
                <a:latin typeface="Arial"/>
                <a:cs typeface="Arial"/>
              </a:rPr>
              <a:t>congenital </a:t>
            </a:r>
            <a:r>
              <a:rPr sz="2000" b="0" spc="-40" dirty="0">
                <a:solidFill>
                  <a:srgbClr val="001F5F"/>
                </a:solidFill>
                <a:latin typeface="Arial"/>
                <a:cs typeface="Arial"/>
              </a:rPr>
              <a:t>heart </a:t>
            </a:r>
            <a:r>
              <a:rPr sz="2000" b="0" spc="-130" dirty="0">
                <a:solidFill>
                  <a:srgbClr val="001F5F"/>
                </a:solidFill>
                <a:latin typeface="Arial"/>
                <a:cs typeface="Arial"/>
              </a:rPr>
              <a:t>disease</a:t>
            </a:r>
            <a:endParaRPr sz="2000">
              <a:latin typeface="Arial"/>
              <a:cs typeface="Arial"/>
            </a:endParaRPr>
          </a:p>
        </p:txBody>
      </p:sp>
      <p:sp>
        <p:nvSpPr>
          <p:cNvPr id="3" name="object 3"/>
          <p:cNvSpPr/>
          <p:nvPr/>
        </p:nvSpPr>
        <p:spPr>
          <a:xfrm>
            <a:off x="609600" y="1066800"/>
            <a:ext cx="2209800" cy="29489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29000" y="1066800"/>
            <a:ext cx="1990344" cy="23058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248400" y="914400"/>
            <a:ext cx="2590800" cy="304952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971800" y="3809999"/>
            <a:ext cx="5867400" cy="304799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85800" y="4216907"/>
            <a:ext cx="2197100" cy="264109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1140" y="0"/>
            <a:ext cx="8469630" cy="2162175"/>
          </a:xfrm>
          <a:prstGeom prst="rect">
            <a:avLst/>
          </a:prstGeom>
        </p:spPr>
        <p:txBody>
          <a:bodyPr vert="horz" wrap="square" lIns="0" tIns="198120" rIns="0" bIns="0" rtlCol="0">
            <a:spAutoFit/>
          </a:bodyPr>
          <a:lstStyle/>
          <a:p>
            <a:pPr marL="622300" indent="-609600">
              <a:lnSpc>
                <a:spcPct val="100000"/>
              </a:lnSpc>
              <a:spcBef>
                <a:spcPts val="1560"/>
              </a:spcBef>
              <a:buFont typeface="Arial"/>
              <a:buChar char="•"/>
              <a:tabLst>
                <a:tab pos="621665" algn="l"/>
                <a:tab pos="622300" algn="l"/>
              </a:tabLst>
            </a:pPr>
            <a:r>
              <a:rPr sz="3200" b="1" spc="-170" dirty="0">
                <a:solidFill>
                  <a:srgbClr val="FF0000"/>
                </a:solidFill>
                <a:latin typeface="Trebuchet MS"/>
                <a:cs typeface="Trebuchet MS"/>
              </a:rPr>
              <a:t>Compulsive </a:t>
            </a:r>
            <a:r>
              <a:rPr sz="3200" b="1" spc="-200" dirty="0">
                <a:solidFill>
                  <a:srgbClr val="FF0000"/>
                </a:solidFill>
                <a:latin typeface="Trebuchet MS"/>
                <a:cs typeface="Trebuchet MS"/>
              </a:rPr>
              <a:t>rest</a:t>
            </a:r>
            <a:r>
              <a:rPr sz="3200" b="1" spc="-350" dirty="0">
                <a:solidFill>
                  <a:srgbClr val="FF0000"/>
                </a:solidFill>
                <a:latin typeface="Trebuchet MS"/>
                <a:cs typeface="Trebuchet MS"/>
              </a:rPr>
              <a:t> </a:t>
            </a:r>
            <a:r>
              <a:rPr sz="3200" b="1" spc="-135" dirty="0">
                <a:solidFill>
                  <a:srgbClr val="FF0000"/>
                </a:solidFill>
                <a:latin typeface="Trebuchet MS"/>
                <a:cs typeface="Trebuchet MS"/>
              </a:rPr>
              <a:t>position</a:t>
            </a:r>
            <a:endParaRPr sz="3200">
              <a:latin typeface="Trebuchet MS"/>
              <a:cs typeface="Trebuchet MS"/>
            </a:endParaRPr>
          </a:p>
          <a:p>
            <a:pPr marL="622300" marR="5080" indent="38100">
              <a:lnSpc>
                <a:spcPct val="103800"/>
              </a:lnSpc>
              <a:spcBef>
                <a:spcPts val="980"/>
              </a:spcBef>
            </a:pPr>
            <a:r>
              <a:rPr sz="2400" spc="-105" dirty="0">
                <a:solidFill>
                  <a:srgbClr val="001F5F"/>
                </a:solidFill>
                <a:latin typeface="Arial"/>
                <a:cs typeface="Arial"/>
              </a:rPr>
              <a:t>When</a:t>
            </a:r>
            <a:r>
              <a:rPr sz="2400" spc="-130" dirty="0">
                <a:solidFill>
                  <a:srgbClr val="001F5F"/>
                </a:solidFill>
                <a:latin typeface="Arial"/>
                <a:cs typeface="Arial"/>
              </a:rPr>
              <a:t> </a:t>
            </a:r>
            <a:r>
              <a:rPr sz="2400" spc="-35" dirty="0">
                <a:solidFill>
                  <a:srgbClr val="001F5F"/>
                </a:solidFill>
                <a:latin typeface="Arial"/>
                <a:cs typeface="Arial"/>
              </a:rPr>
              <a:t>patient</a:t>
            </a:r>
            <a:r>
              <a:rPr sz="2400" spc="-125" dirty="0">
                <a:solidFill>
                  <a:srgbClr val="001F5F"/>
                </a:solidFill>
                <a:latin typeface="Arial"/>
                <a:cs typeface="Arial"/>
              </a:rPr>
              <a:t> </a:t>
            </a:r>
            <a:r>
              <a:rPr sz="2400" spc="-105" dirty="0">
                <a:solidFill>
                  <a:srgbClr val="001F5F"/>
                </a:solidFill>
                <a:latin typeface="Arial"/>
                <a:cs typeface="Arial"/>
              </a:rPr>
              <a:t>suffers</a:t>
            </a:r>
            <a:r>
              <a:rPr sz="2400" spc="-120" dirty="0">
                <a:solidFill>
                  <a:srgbClr val="001F5F"/>
                </a:solidFill>
                <a:latin typeface="Arial"/>
                <a:cs typeface="Arial"/>
              </a:rPr>
              <a:t> </a:t>
            </a:r>
            <a:r>
              <a:rPr sz="2400" spc="-130" dirty="0">
                <a:solidFill>
                  <a:srgbClr val="001F5F"/>
                </a:solidFill>
                <a:latin typeface="Arial"/>
                <a:cs typeface="Arial"/>
              </a:rPr>
              <a:t>an</a:t>
            </a:r>
            <a:r>
              <a:rPr sz="2400" spc="-125" dirty="0">
                <a:solidFill>
                  <a:srgbClr val="001F5F"/>
                </a:solidFill>
                <a:latin typeface="Arial"/>
                <a:cs typeface="Arial"/>
              </a:rPr>
              <a:t> </a:t>
            </a:r>
            <a:r>
              <a:rPr sz="2400" spc="-120" dirty="0">
                <a:solidFill>
                  <a:srgbClr val="001F5F"/>
                </a:solidFill>
                <a:latin typeface="Arial"/>
                <a:cs typeface="Arial"/>
              </a:rPr>
              <a:t>angina </a:t>
            </a:r>
            <a:r>
              <a:rPr sz="2400" spc="-80" dirty="0">
                <a:solidFill>
                  <a:srgbClr val="001F5F"/>
                </a:solidFill>
                <a:latin typeface="Arial"/>
                <a:cs typeface="Arial"/>
              </a:rPr>
              <a:t>attack</a:t>
            </a:r>
            <a:r>
              <a:rPr sz="2400" spc="-155" dirty="0">
                <a:solidFill>
                  <a:srgbClr val="001F5F"/>
                </a:solidFill>
                <a:latin typeface="Arial"/>
                <a:cs typeface="Arial"/>
              </a:rPr>
              <a:t> </a:t>
            </a:r>
            <a:r>
              <a:rPr sz="2400" spc="75" dirty="0">
                <a:solidFill>
                  <a:srgbClr val="001F5F"/>
                </a:solidFill>
                <a:latin typeface="Arial"/>
                <a:cs typeface="Arial"/>
              </a:rPr>
              <a:t>it</a:t>
            </a:r>
            <a:r>
              <a:rPr sz="2400" spc="-125" dirty="0">
                <a:solidFill>
                  <a:srgbClr val="001F5F"/>
                </a:solidFill>
                <a:latin typeface="Arial"/>
                <a:cs typeface="Arial"/>
              </a:rPr>
              <a:t> </a:t>
            </a:r>
            <a:r>
              <a:rPr sz="2400" spc="5" dirty="0">
                <a:solidFill>
                  <a:srgbClr val="001F5F"/>
                </a:solidFill>
                <a:latin typeface="Arial"/>
                <a:cs typeface="Arial"/>
              </a:rPr>
              <a:t>will</a:t>
            </a:r>
            <a:r>
              <a:rPr sz="2400" spc="-140" dirty="0">
                <a:solidFill>
                  <a:srgbClr val="001F5F"/>
                </a:solidFill>
                <a:latin typeface="Arial"/>
                <a:cs typeface="Arial"/>
              </a:rPr>
              <a:t> </a:t>
            </a:r>
            <a:r>
              <a:rPr sz="2400" spc="-80" dirty="0">
                <a:solidFill>
                  <a:srgbClr val="001F5F"/>
                </a:solidFill>
                <a:latin typeface="Arial"/>
                <a:cs typeface="Arial"/>
              </a:rPr>
              <a:t>force</a:t>
            </a:r>
            <a:r>
              <a:rPr sz="2400" spc="-125" dirty="0">
                <a:solidFill>
                  <a:srgbClr val="001F5F"/>
                </a:solidFill>
                <a:latin typeface="Arial"/>
                <a:cs typeface="Arial"/>
              </a:rPr>
              <a:t> </a:t>
            </a:r>
            <a:r>
              <a:rPr sz="2400" spc="-40" dirty="0">
                <a:solidFill>
                  <a:srgbClr val="001F5F"/>
                </a:solidFill>
                <a:latin typeface="Arial"/>
                <a:cs typeface="Arial"/>
              </a:rPr>
              <a:t>them</a:t>
            </a:r>
            <a:r>
              <a:rPr sz="2400" spc="-135" dirty="0">
                <a:solidFill>
                  <a:srgbClr val="001F5F"/>
                </a:solidFill>
                <a:latin typeface="Arial"/>
                <a:cs typeface="Arial"/>
              </a:rPr>
              <a:t> </a:t>
            </a:r>
            <a:r>
              <a:rPr sz="2400" spc="20" dirty="0">
                <a:solidFill>
                  <a:srgbClr val="001F5F"/>
                </a:solidFill>
                <a:latin typeface="Arial"/>
                <a:cs typeface="Arial"/>
              </a:rPr>
              <a:t>to</a:t>
            </a:r>
            <a:r>
              <a:rPr sz="2400" spc="-130" dirty="0">
                <a:solidFill>
                  <a:srgbClr val="001F5F"/>
                </a:solidFill>
                <a:latin typeface="Arial"/>
                <a:cs typeface="Arial"/>
              </a:rPr>
              <a:t> </a:t>
            </a:r>
            <a:r>
              <a:rPr sz="2400" spc="-70" dirty="0">
                <a:solidFill>
                  <a:srgbClr val="001F5F"/>
                </a:solidFill>
                <a:latin typeface="Arial"/>
                <a:cs typeface="Arial"/>
              </a:rPr>
              <a:t>rest.  </a:t>
            </a:r>
            <a:r>
              <a:rPr sz="2400" spc="-175" dirty="0">
                <a:solidFill>
                  <a:srgbClr val="001F5F"/>
                </a:solidFill>
                <a:latin typeface="Arial"/>
                <a:cs typeface="Arial"/>
              </a:rPr>
              <a:t>The</a:t>
            </a:r>
            <a:r>
              <a:rPr sz="2400" spc="-114" dirty="0">
                <a:solidFill>
                  <a:srgbClr val="001F5F"/>
                </a:solidFill>
                <a:latin typeface="Arial"/>
                <a:cs typeface="Arial"/>
              </a:rPr>
              <a:t> </a:t>
            </a:r>
            <a:r>
              <a:rPr sz="2400" spc="-45" dirty="0">
                <a:solidFill>
                  <a:srgbClr val="001F5F"/>
                </a:solidFill>
                <a:latin typeface="Arial"/>
                <a:cs typeface="Arial"/>
              </a:rPr>
              <a:t>heart</a:t>
            </a:r>
            <a:r>
              <a:rPr sz="2400" spc="-140" dirty="0">
                <a:solidFill>
                  <a:srgbClr val="001F5F"/>
                </a:solidFill>
                <a:latin typeface="Arial"/>
                <a:cs typeface="Arial"/>
              </a:rPr>
              <a:t> </a:t>
            </a:r>
            <a:r>
              <a:rPr sz="2400" spc="-125" dirty="0">
                <a:solidFill>
                  <a:srgbClr val="001F5F"/>
                </a:solidFill>
                <a:latin typeface="Arial"/>
                <a:cs typeface="Arial"/>
              </a:rPr>
              <a:t>is </a:t>
            </a:r>
            <a:r>
              <a:rPr sz="2400" spc="-40" dirty="0">
                <a:solidFill>
                  <a:srgbClr val="001F5F"/>
                </a:solidFill>
                <a:latin typeface="Arial"/>
                <a:cs typeface="Arial"/>
              </a:rPr>
              <a:t>then</a:t>
            </a:r>
            <a:r>
              <a:rPr sz="2400" spc="-120" dirty="0">
                <a:solidFill>
                  <a:srgbClr val="001F5F"/>
                </a:solidFill>
                <a:latin typeface="Arial"/>
                <a:cs typeface="Arial"/>
              </a:rPr>
              <a:t> </a:t>
            </a:r>
            <a:r>
              <a:rPr sz="2400" spc="-100" dirty="0">
                <a:solidFill>
                  <a:srgbClr val="001F5F"/>
                </a:solidFill>
                <a:latin typeface="Arial"/>
                <a:cs typeface="Arial"/>
              </a:rPr>
              <a:t>able</a:t>
            </a:r>
            <a:r>
              <a:rPr sz="2400" spc="-114" dirty="0">
                <a:solidFill>
                  <a:srgbClr val="001F5F"/>
                </a:solidFill>
                <a:latin typeface="Arial"/>
                <a:cs typeface="Arial"/>
              </a:rPr>
              <a:t> </a:t>
            </a:r>
            <a:r>
              <a:rPr sz="2400" spc="15" dirty="0">
                <a:solidFill>
                  <a:srgbClr val="001F5F"/>
                </a:solidFill>
                <a:latin typeface="Arial"/>
                <a:cs typeface="Arial"/>
              </a:rPr>
              <a:t>to</a:t>
            </a:r>
            <a:r>
              <a:rPr sz="2400" spc="-145" dirty="0">
                <a:solidFill>
                  <a:srgbClr val="001F5F"/>
                </a:solidFill>
                <a:latin typeface="Arial"/>
                <a:cs typeface="Arial"/>
              </a:rPr>
              <a:t> </a:t>
            </a:r>
            <a:r>
              <a:rPr sz="2400" spc="-20" dirty="0">
                <a:solidFill>
                  <a:srgbClr val="001F5F"/>
                </a:solidFill>
                <a:latin typeface="Arial"/>
                <a:cs typeface="Arial"/>
              </a:rPr>
              <a:t>return</a:t>
            </a:r>
            <a:r>
              <a:rPr sz="2400" spc="-120" dirty="0">
                <a:solidFill>
                  <a:srgbClr val="001F5F"/>
                </a:solidFill>
                <a:latin typeface="Arial"/>
                <a:cs typeface="Arial"/>
              </a:rPr>
              <a:t> </a:t>
            </a:r>
            <a:r>
              <a:rPr sz="2400" spc="20" dirty="0">
                <a:solidFill>
                  <a:srgbClr val="001F5F"/>
                </a:solidFill>
                <a:latin typeface="Arial"/>
                <a:cs typeface="Arial"/>
              </a:rPr>
              <a:t>to</a:t>
            </a:r>
            <a:r>
              <a:rPr sz="2400" spc="-130" dirty="0">
                <a:solidFill>
                  <a:srgbClr val="001F5F"/>
                </a:solidFill>
                <a:latin typeface="Arial"/>
                <a:cs typeface="Arial"/>
              </a:rPr>
              <a:t> </a:t>
            </a:r>
            <a:r>
              <a:rPr sz="2400" spc="-30" dirty="0">
                <a:solidFill>
                  <a:srgbClr val="001F5F"/>
                </a:solidFill>
                <a:latin typeface="Arial"/>
                <a:cs typeface="Arial"/>
              </a:rPr>
              <a:t>it’s</a:t>
            </a:r>
            <a:r>
              <a:rPr sz="2400" spc="-145" dirty="0">
                <a:solidFill>
                  <a:srgbClr val="001F5F"/>
                </a:solidFill>
                <a:latin typeface="Arial"/>
                <a:cs typeface="Arial"/>
              </a:rPr>
              <a:t> </a:t>
            </a:r>
            <a:r>
              <a:rPr sz="2400" spc="-65" dirty="0">
                <a:solidFill>
                  <a:srgbClr val="001F5F"/>
                </a:solidFill>
                <a:latin typeface="Arial"/>
                <a:cs typeface="Arial"/>
              </a:rPr>
              <a:t>normal</a:t>
            </a:r>
            <a:r>
              <a:rPr sz="2400" spc="-135" dirty="0">
                <a:solidFill>
                  <a:srgbClr val="001F5F"/>
                </a:solidFill>
                <a:latin typeface="Arial"/>
                <a:cs typeface="Arial"/>
              </a:rPr>
              <a:t> </a:t>
            </a:r>
            <a:r>
              <a:rPr sz="2400" spc="-70" dirty="0">
                <a:solidFill>
                  <a:srgbClr val="001F5F"/>
                </a:solidFill>
                <a:latin typeface="Arial"/>
                <a:cs typeface="Arial"/>
              </a:rPr>
              <a:t>working</a:t>
            </a:r>
            <a:r>
              <a:rPr sz="2400" spc="-140" dirty="0">
                <a:solidFill>
                  <a:srgbClr val="001F5F"/>
                </a:solidFill>
                <a:latin typeface="Arial"/>
                <a:cs typeface="Arial"/>
              </a:rPr>
              <a:t> </a:t>
            </a:r>
            <a:r>
              <a:rPr sz="2400" spc="-80" dirty="0">
                <a:solidFill>
                  <a:srgbClr val="001F5F"/>
                </a:solidFill>
                <a:latin typeface="Arial"/>
                <a:cs typeface="Arial"/>
              </a:rPr>
              <a:t>level</a:t>
            </a:r>
            <a:endParaRPr sz="2400">
              <a:latin typeface="Arial"/>
              <a:cs typeface="Arial"/>
            </a:endParaRPr>
          </a:p>
          <a:p>
            <a:pPr marL="622300" indent="-609600">
              <a:lnSpc>
                <a:spcPct val="100000"/>
              </a:lnSpc>
              <a:spcBef>
                <a:spcPts val="725"/>
              </a:spcBef>
              <a:buFont typeface="Arial"/>
              <a:buChar char="•"/>
              <a:tabLst>
                <a:tab pos="621665" algn="l"/>
                <a:tab pos="622300" algn="l"/>
              </a:tabLst>
            </a:pPr>
            <a:r>
              <a:rPr sz="3200" b="1" spc="-235" dirty="0">
                <a:solidFill>
                  <a:srgbClr val="FF0000"/>
                </a:solidFill>
                <a:latin typeface="Trebuchet MS"/>
                <a:cs typeface="Trebuchet MS"/>
              </a:rPr>
              <a:t>Toss </a:t>
            </a:r>
            <a:r>
              <a:rPr sz="3200" b="1" dirty="0">
                <a:solidFill>
                  <a:srgbClr val="FF0000"/>
                </a:solidFill>
                <a:latin typeface="Trebuchet MS"/>
                <a:cs typeface="Trebuchet MS"/>
              </a:rPr>
              <a:t>&amp; </a:t>
            </a:r>
            <a:r>
              <a:rPr sz="3200" b="1" spc="-185" dirty="0">
                <a:solidFill>
                  <a:srgbClr val="FF0000"/>
                </a:solidFill>
                <a:latin typeface="Trebuchet MS"/>
                <a:cs typeface="Trebuchet MS"/>
              </a:rPr>
              <a:t>turn </a:t>
            </a:r>
            <a:r>
              <a:rPr sz="3200" b="1" spc="-135" dirty="0">
                <a:solidFill>
                  <a:srgbClr val="FF0000"/>
                </a:solidFill>
                <a:latin typeface="Trebuchet MS"/>
                <a:cs typeface="Trebuchet MS"/>
              </a:rPr>
              <a:t>position</a:t>
            </a:r>
            <a:r>
              <a:rPr sz="3200" b="1" spc="-720" dirty="0">
                <a:solidFill>
                  <a:srgbClr val="FF0000"/>
                </a:solidFill>
                <a:latin typeface="Trebuchet MS"/>
                <a:cs typeface="Trebuchet MS"/>
              </a:rPr>
              <a:t> </a:t>
            </a:r>
            <a:r>
              <a:rPr sz="3200" b="1" spc="-185" dirty="0">
                <a:solidFill>
                  <a:srgbClr val="FF0000"/>
                </a:solidFill>
                <a:latin typeface="Trebuchet MS"/>
                <a:cs typeface="Trebuchet MS"/>
              </a:rPr>
              <a:t>(alternative </a:t>
            </a:r>
            <a:r>
              <a:rPr sz="3200" b="1" spc="-140" dirty="0">
                <a:solidFill>
                  <a:srgbClr val="FF0000"/>
                </a:solidFill>
                <a:latin typeface="Trebuchet MS"/>
                <a:cs typeface="Trebuchet MS"/>
              </a:rPr>
              <a:t>position)</a:t>
            </a:r>
            <a:endParaRPr sz="3200">
              <a:latin typeface="Trebuchet MS"/>
              <a:cs typeface="Trebuchet MS"/>
            </a:endParaRPr>
          </a:p>
        </p:txBody>
      </p:sp>
      <p:sp>
        <p:nvSpPr>
          <p:cNvPr id="3" name="object 3"/>
          <p:cNvSpPr txBox="1"/>
          <p:nvPr/>
        </p:nvSpPr>
        <p:spPr>
          <a:xfrm>
            <a:off x="231140" y="3569313"/>
            <a:ext cx="8165465" cy="1889125"/>
          </a:xfrm>
          <a:prstGeom prst="rect">
            <a:avLst/>
          </a:prstGeom>
        </p:spPr>
        <p:txBody>
          <a:bodyPr vert="horz" wrap="square" lIns="0" tIns="115570" rIns="0" bIns="0" rtlCol="0">
            <a:spAutoFit/>
          </a:bodyPr>
          <a:lstStyle/>
          <a:p>
            <a:pPr marL="622300" indent="-609600">
              <a:lnSpc>
                <a:spcPct val="100000"/>
              </a:lnSpc>
              <a:spcBef>
                <a:spcPts val="910"/>
              </a:spcBef>
              <a:buFont typeface="Arial"/>
              <a:buChar char="•"/>
              <a:tabLst>
                <a:tab pos="621665" algn="l"/>
                <a:tab pos="622300" algn="l"/>
              </a:tabLst>
            </a:pPr>
            <a:r>
              <a:rPr sz="3200" b="1" spc="-135" dirty="0">
                <a:solidFill>
                  <a:srgbClr val="FF0000"/>
                </a:solidFill>
                <a:latin typeface="Trebuchet MS"/>
                <a:cs typeface="Trebuchet MS"/>
              </a:rPr>
              <a:t>Opisthotonos</a:t>
            </a:r>
            <a:endParaRPr sz="3200">
              <a:latin typeface="Trebuchet MS"/>
              <a:cs typeface="Trebuchet MS"/>
            </a:endParaRPr>
          </a:p>
          <a:p>
            <a:pPr marL="622300" marR="5080" indent="73025">
              <a:lnSpc>
                <a:spcPct val="100000"/>
              </a:lnSpc>
              <a:spcBef>
                <a:spcPts val="660"/>
              </a:spcBef>
            </a:pPr>
            <a:r>
              <a:rPr sz="2600" spc="40" dirty="0">
                <a:latin typeface="Arial"/>
                <a:cs typeface="Arial"/>
              </a:rPr>
              <a:t>It </a:t>
            </a:r>
            <a:r>
              <a:rPr sz="2600" spc="-135" dirty="0">
                <a:latin typeface="Arial"/>
                <a:cs typeface="Arial"/>
              </a:rPr>
              <a:t>is </a:t>
            </a:r>
            <a:r>
              <a:rPr sz="2600" spc="-140" dirty="0">
                <a:latin typeface="Arial"/>
                <a:cs typeface="Arial"/>
              </a:rPr>
              <a:t>an </a:t>
            </a:r>
            <a:r>
              <a:rPr sz="2600" spc="-85" dirty="0">
                <a:latin typeface="Arial"/>
                <a:cs typeface="Arial"/>
              </a:rPr>
              <a:t>abnormal </a:t>
            </a:r>
            <a:r>
              <a:rPr sz="2600" spc="-70" dirty="0">
                <a:latin typeface="Arial"/>
                <a:cs typeface="Arial"/>
              </a:rPr>
              <a:t>posturing </a:t>
            </a:r>
            <a:r>
              <a:rPr sz="2600" spc="-50" dirty="0">
                <a:latin typeface="Arial"/>
                <a:cs typeface="Arial"/>
              </a:rPr>
              <a:t>condition </a:t>
            </a:r>
            <a:r>
              <a:rPr sz="2600" spc="-110" dirty="0">
                <a:latin typeface="Arial"/>
                <a:cs typeface="Arial"/>
              </a:rPr>
              <a:t>characterized </a:t>
            </a:r>
            <a:r>
              <a:rPr sz="2600" spc="-105" dirty="0">
                <a:latin typeface="Arial"/>
                <a:cs typeface="Arial"/>
              </a:rPr>
              <a:t>by  </a:t>
            </a:r>
            <a:r>
              <a:rPr sz="2600" spc="-25" dirty="0">
                <a:latin typeface="Arial"/>
                <a:cs typeface="Arial"/>
              </a:rPr>
              <a:t>rigidity</a:t>
            </a:r>
            <a:r>
              <a:rPr sz="2600" spc="-135" dirty="0">
                <a:latin typeface="Arial"/>
                <a:cs typeface="Arial"/>
              </a:rPr>
              <a:t> </a:t>
            </a:r>
            <a:r>
              <a:rPr sz="2600" spc="-120" dirty="0">
                <a:latin typeface="Arial"/>
                <a:cs typeface="Arial"/>
              </a:rPr>
              <a:t>and</a:t>
            </a:r>
            <a:r>
              <a:rPr sz="2600" spc="-125" dirty="0">
                <a:latin typeface="Arial"/>
                <a:cs typeface="Arial"/>
              </a:rPr>
              <a:t> </a:t>
            </a:r>
            <a:r>
              <a:rPr sz="2600" spc="-150" dirty="0">
                <a:latin typeface="Arial"/>
                <a:cs typeface="Arial"/>
              </a:rPr>
              <a:t>severe</a:t>
            </a:r>
            <a:r>
              <a:rPr sz="2600" spc="-195" dirty="0">
                <a:latin typeface="Arial"/>
                <a:cs typeface="Arial"/>
              </a:rPr>
              <a:t> </a:t>
            </a:r>
            <a:r>
              <a:rPr sz="2600" spc="-130" dirty="0">
                <a:latin typeface="Arial"/>
                <a:cs typeface="Arial"/>
              </a:rPr>
              <a:t>aching</a:t>
            </a:r>
            <a:r>
              <a:rPr sz="2600" spc="-140" dirty="0">
                <a:latin typeface="Arial"/>
                <a:cs typeface="Arial"/>
              </a:rPr>
              <a:t> </a:t>
            </a:r>
            <a:r>
              <a:rPr sz="2600" spc="-5" dirty="0">
                <a:latin typeface="Arial"/>
                <a:cs typeface="Arial"/>
              </a:rPr>
              <a:t>of</a:t>
            </a:r>
            <a:r>
              <a:rPr sz="2600" spc="-135" dirty="0">
                <a:latin typeface="Arial"/>
                <a:cs typeface="Arial"/>
              </a:rPr>
              <a:t> </a:t>
            </a:r>
            <a:r>
              <a:rPr sz="2600" spc="-30" dirty="0">
                <a:latin typeface="Arial"/>
                <a:cs typeface="Arial"/>
              </a:rPr>
              <a:t>the</a:t>
            </a:r>
            <a:r>
              <a:rPr sz="2600" spc="-145" dirty="0">
                <a:latin typeface="Arial"/>
                <a:cs typeface="Arial"/>
              </a:rPr>
              <a:t> </a:t>
            </a:r>
            <a:r>
              <a:rPr sz="2600" spc="-140" dirty="0">
                <a:latin typeface="Arial"/>
                <a:cs typeface="Arial"/>
              </a:rPr>
              <a:t>back, </a:t>
            </a:r>
            <a:r>
              <a:rPr sz="2600" spc="15" dirty="0">
                <a:latin typeface="Arial"/>
                <a:cs typeface="Arial"/>
              </a:rPr>
              <a:t>with</a:t>
            </a:r>
            <a:r>
              <a:rPr sz="2600" spc="-130" dirty="0">
                <a:latin typeface="Arial"/>
                <a:cs typeface="Arial"/>
              </a:rPr>
              <a:t> head</a:t>
            </a:r>
            <a:r>
              <a:rPr sz="2600" spc="-155" dirty="0">
                <a:latin typeface="Arial"/>
                <a:cs typeface="Arial"/>
              </a:rPr>
              <a:t> </a:t>
            </a:r>
            <a:r>
              <a:rPr sz="2600" spc="-20" dirty="0">
                <a:latin typeface="Arial"/>
                <a:cs typeface="Arial"/>
              </a:rPr>
              <a:t>thrown  </a:t>
            </a:r>
            <a:r>
              <a:rPr sz="2600" spc="-135" dirty="0">
                <a:latin typeface="Arial"/>
                <a:cs typeface="Arial"/>
              </a:rPr>
              <a:t>backwards</a:t>
            </a:r>
            <a:endParaRPr sz="2600">
              <a:latin typeface="Arial"/>
              <a:cs typeface="Arial"/>
            </a:endParaRPr>
          </a:p>
        </p:txBody>
      </p:sp>
      <p:sp>
        <p:nvSpPr>
          <p:cNvPr id="4" name="object 4"/>
          <p:cNvSpPr/>
          <p:nvPr/>
        </p:nvSpPr>
        <p:spPr>
          <a:xfrm>
            <a:off x="2590800" y="5105399"/>
            <a:ext cx="2382012" cy="17525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791200" y="5105399"/>
            <a:ext cx="1752600" cy="175259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71600" y="2286000"/>
            <a:ext cx="2241804" cy="15240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267200" y="2286000"/>
            <a:ext cx="3124200" cy="2014727"/>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4320"/>
            <a:ext cx="8229600" cy="1143000"/>
          </a:xfrm>
          <a:prstGeom prst="rect">
            <a:avLst/>
          </a:prstGeom>
          <a:solidFill>
            <a:srgbClr val="C0504D"/>
          </a:solidFill>
        </p:spPr>
        <p:txBody>
          <a:bodyPr vert="horz" wrap="square" lIns="0" tIns="234315" rIns="0" bIns="0" rtlCol="0">
            <a:spAutoFit/>
          </a:bodyPr>
          <a:lstStyle/>
          <a:p>
            <a:pPr marL="200025">
              <a:lnSpc>
                <a:spcPct val="100000"/>
              </a:lnSpc>
              <a:spcBef>
                <a:spcPts val="1845"/>
              </a:spcBef>
            </a:pPr>
            <a:r>
              <a:rPr sz="4000" spc="-335" dirty="0">
                <a:solidFill>
                  <a:srgbClr val="FFFFFF"/>
                </a:solidFill>
              </a:rPr>
              <a:t>The </a:t>
            </a:r>
            <a:r>
              <a:rPr sz="4000" spc="-229" dirty="0">
                <a:solidFill>
                  <a:srgbClr val="FFFFFF"/>
                </a:solidFill>
              </a:rPr>
              <a:t>typical </a:t>
            </a:r>
            <a:r>
              <a:rPr sz="4000" spc="-175" dirty="0">
                <a:solidFill>
                  <a:srgbClr val="FFFFFF"/>
                </a:solidFill>
              </a:rPr>
              <a:t>position </a:t>
            </a:r>
            <a:r>
              <a:rPr sz="4000" spc="-165" dirty="0">
                <a:solidFill>
                  <a:srgbClr val="FFFFFF"/>
                </a:solidFill>
              </a:rPr>
              <a:t>of </a:t>
            </a:r>
            <a:r>
              <a:rPr sz="4000" spc="-190" dirty="0">
                <a:solidFill>
                  <a:srgbClr val="FFFFFF"/>
                </a:solidFill>
              </a:rPr>
              <a:t>COPD</a:t>
            </a:r>
            <a:r>
              <a:rPr sz="4000" spc="-605" dirty="0">
                <a:solidFill>
                  <a:srgbClr val="FFFFFF"/>
                </a:solidFill>
              </a:rPr>
              <a:t> </a:t>
            </a:r>
            <a:r>
              <a:rPr sz="4000" spc="-210" dirty="0">
                <a:solidFill>
                  <a:srgbClr val="FFFFFF"/>
                </a:solidFill>
              </a:rPr>
              <a:t>patients</a:t>
            </a:r>
            <a:endParaRPr sz="4000"/>
          </a:p>
        </p:txBody>
      </p:sp>
      <p:sp>
        <p:nvSpPr>
          <p:cNvPr id="3" name="object 3"/>
          <p:cNvSpPr/>
          <p:nvPr/>
        </p:nvSpPr>
        <p:spPr>
          <a:xfrm>
            <a:off x="1548383" y="1484375"/>
            <a:ext cx="5977127" cy="406450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90168" y="5686450"/>
            <a:ext cx="7713345" cy="848360"/>
          </a:xfrm>
          <a:prstGeom prst="rect">
            <a:avLst/>
          </a:prstGeom>
        </p:spPr>
        <p:txBody>
          <a:bodyPr vert="horz" wrap="square" lIns="0" tIns="12700" rIns="0" bIns="0" rtlCol="0">
            <a:spAutoFit/>
          </a:bodyPr>
          <a:lstStyle/>
          <a:p>
            <a:pPr marL="12700" marR="5080">
              <a:lnSpc>
                <a:spcPct val="100000"/>
              </a:lnSpc>
              <a:spcBef>
                <a:spcPts val="100"/>
              </a:spcBef>
            </a:pPr>
            <a:r>
              <a:rPr sz="1800" spc="-110" dirty="0">
                <a:latin typeface="Arial"/>
                <a:cs typeface="Arial"/>
              </a:rPr>
              <a:t>An </a:t>
            </a:r>
            <a:r>
              <a:rPr sz="1800" spc="-45" dirty="0">
                <a:latin typeface="Arial"/>
                <a:cs typeface="Arial"/>
              </a:rPr>
              <a:t>elderly </a:t>
            </a:r>
            <a:r>
              <a:rPr sz="1800" spc="-25" dirty="0">
                <a:latin typeface="Arial"/>
                <a:cs typeface="Arial"/>
              </a:rPr>
              <a:t>patient </a:t>
            </a:r>
            <a:r>
              <a:rPr sz="1800" spc="-45" dirty="0">
                <a:latin typeface="Arial"/>
                <a:cs typeface="Arial"/>
              </a:rPr>
              <a:t>who </a:t>
            </a:r>
            <a:r>
              <a:rPr sz="1800" spc="-85" dirty="0">
                <a:latin typeface="Arial"/>
                <a:cs typeface="Arial"/>
              </a:rPr>
              <a:t>looks </a:t>
            </a:r>
            <a:r>
              <a:rPr sz="1800" spc="-65" dirty="0">
                <a:latin typeface="Arial"/>
                <a:cs typeface="Arial"/>
              </a:rPr>
              <a:t>chronically </a:t>
            </a:r>
            <a:r>
              <a:rPr sz="1800" spc="-10" dirty="0">
                <a:latin typeface="Arial"/>
                <a:cs typeface="Arial"/>
              </a:rPr>
              <a:t>ill. </a:t>
            </a:r>
            <a:r>
              <a:rPr sz="1800" spc="-150" dirty="0">
                <a:latin typeface="Arial"/>
                <a:cs typeface="Arial"/>
              </a:rPr>
              <a:t>He </a:t>
            </a:r>
            <a:r>
              <a:rPr sz="1800" spc="-95" dirty="0">
                <a:latin typeface="Arial"/>
                <a:cs typeface="Arial"/>
              </a:rPr>
              <a:t>is </a:t>
            </a:r>
            <a:r>
              <a:rPr sz="1800" spc="-70" dirty="0">
                <a:latin typeface="Arial"/>
                <a:cs typeface="Arial"/>
              </a:rPr>
              <a:t>unable </a:t>
            </a:r>
            <a:r>
              <a:rPr sz="1800" spc="15" dirty="0">
                <a:latin typeface="Arial"/>
                <a:cs typeface="Arial"/>
              </a:rPr>
              <a:t>to </a:t>
            </a:r>
            <a:r>
              <a:rPr sz="1800" spc="-120" dirty="0">
                <a:latin typeface="Arial"/>
                <a:cs typeface="Arial"/>
              </a:rPr>
              <a:t>speak </a:t>
            </a:r>
            <a:r>
              <a:rPr sz="1800" spc="-60" dirty="0">
                <a:latin typeface="Arial"/>
                <a:cs typeface="Arial"/>
              </a:rPr>
              <a:t>more </a:t>
            </a:r>
            <a:r>
              <a:rPr sz="1800" spc="-40" dirty="0">
                <a:latin typeface="Arial"/>
                <a:cs typeface="Arial"/>
              </a:rPr>
              <a:t>than </a:t>
            </a:r>
            <a:r>
              <a:rPr sz="1800" spc="5" dirty="0">
                <a:latin typeface="Arial"/>
                <a:cs typeface="Arial"/>
              </a:rPr>
              <a:t>two</a:t>
            </a:r>
            <a:r>
              <a:rPr sz="1800" spc="-310" dirty="0">
                <a:latin typeface="Arial"/>
                <a:cs typeface="Arial"/>
              </a:rPr>
              <a:t> </a:t>
            </a:r>
            <a:r>
              <a:rPr sz="1800" spc="-20" dirty="0">
                <a:latin typeface="Arial"/>
                <a:cs typeface="Arial"/>
              </a:rPr>
              <a:t>or  </a:t>
            </a:r>
            <a:r>
              <a:rPr sz="1800" spc="-35" dirty="0">
                <a:latin typeface="Arial"/>
                <a:cs typeface="Arial"/>
              </a:rPr>
              <a:t>three </a:t>
            </a:r>
            <a:r>
              <a:rPr sz="1800" spc="-70" dirty="0">
                <a:latin typeface="Arial"/>
                <a:cs typeface="Arial"/>
              </a:rPr>
              <a:t>words </a:t>
            </a:r>
            <a:r>
              <a:rPr sz="1800" spc="-25" dirty="0">
                <a:latin typeface="Arial"/>
                <a:cs typeface="Arial"/>
              </a:rPr>
              <a:t>at </a:t>
            </a:r>
            <a:r>
              <a:rPr sz="1800" spc="-140" dirty="0">
                <a:latin typeface="Arial"/>
                <a:cs typeface="Arial"/>
              </a:rPr>
              <a:t>a </a:t>
            </a:r>
            <a:r>
              <a:rPr sz="1800" spc="-20" dirty="0">
                <a:latin typeface="Arial"/>
                <a:cs typeface="Arial"/>
              </a:rPr>
              <a:t>time </a:t>
            </a:r>
            <a:r>
              <a:rPr sz="1800" spc="-75" dirty="0">
                <a:latin typeface="Arial"/>
                <a:cs typeface="Arial"/>
              </a:rPr>
              <a:t>due </a:t>
            </a:r>
            <a:r>
              <a:rPr sz="1800" spc="15" dirty="0">
                <a:latin typeface="Arial"/>
                <a:cs typeface="Arial"/>
              </a:rPr>
              <a:t>to </a:t>
            </a:r>
            <a:r>
              <a:rPr sz="1800" spc="-85" dirty="0">
                <a:latin typeface="Arial"/>
                <a:cs typeface="Arial"/>
              </a:rPr>
              <a:t>shortness </a:t>
            </a:r>
            <a:r>
              <a:rPr sz="1800" spc="-5" dirty="0">
                <a:latin typeface="Arial"/>
                <a:cs typeface="Arial"/>
              </a:rPr>
              <a:t>of </a:t>
            </a:r>
            <a:r>
              <a:rPr sz="1800" spc="-45" dirty="0">
                <a:latin typeface="Arial"/>
                <a:cs typeface="Arial"/>
              </a:rPr>
              <a:t>breath. </a:t>
            </a:r>
            <a:r>
              <a:rPr sz="1800" spc="-145" dirty="0">
                <a:latin typeface="Arial"/>
                <a:cs typeface="Arial"/>
              </a:rPr>
              <a:t>He </a:t>
            </a:r>
            <a:r>
              <a:rPr sz="1800" spc="-135" dirty="0">
                <a:latin typeface="Arial"/>
                <a:cs typeface="Arial"/>
              </a:rPr>
              <a:t>has </a:t>
            </a:r>
            <a:r>
              <a:rPr sz="1800" spc="-55" dirty="0">
                <a:latin typeface="Arial"/>
                <a:cs typeface="Arial"/>
              </a:rPr>
              <a:t>intercostal </a:t>
            </a:r>
            <a:r>
              <a:rPr sz="1800" spc="-95" dirty="0">
                <a:latin typeface="Arial"/>
                <a:cs typeface="Arial"/>
              </a:rPr>
              <a:t>muscle  </a:t>
            </a:r>
            <a:r>
              <a:rPr sz="1800" spc="-35" dirty="0">
                <a:latin typeface="Arial"/>
                <a:cs typeface="Arial"/>
              </a:rPr>
              <a:t>retraction </a:t>
            </a:r>
            <a:r>
              <a:rPr sz="1800" spc="-60" dirty="0">
                <a:latin typeface="Arial"/>
                <a:cs typeface="Arial"/>
              </a:rPr>
              <a:t>when </a:t>
            </a:r>
            <a:r>
              <a:rPr sz="1800" spc="-55" dirty="0">
                <a:latin typeface="Arial"/>
                <a:cs typeface="Arial"/>
              </a:rPr>
              <a:t>breathing </a:t>
            </a:r>
            <a:r>
              <a:rPr sz="1800" spc="-85" dirty="0">
                <a:latin typeface="Arial"/>
                <a:cs typeface="Arial"/>
              </a:rPr>
              <a:t>and </a:t>
            </a:r>
            <a:r>
              <a:rPr sz="1800" spc="-75" dirty="0">
                <a:latin typeface="Arial"/>
                <a:cs typeface="Arial"/>
              </a:rPr>
              <a:t>sits </a:t>
            </a:r>
            <a:r>
              <a:rPr sz="1800" spc="-35" dirty="0">
                <a:latin typeface="Arial"/>
                <a:cs typeface="Arial"/>
              </a:rPr>
              <a:t>upright. </a:t>
            </a:r>
            <a:r>
              <a:rPr sz="1800" spc="-90" dirty="0">
                <a:latin typeface="Arial"/>
                <a:cs typeface="Arial"/>
              </a:rPr>
              <a:t>Hi </a:t>
            </a:r>
            <a:r>
              <a:rPr sz="1800" spc="-95" dirty="0">
                <a:latin typeface="Arial"/>
                <a:cs typeface="Arial"/>
              </a:rPr>
              <a:t>is </a:t>
            </a:r>
            <a:r>
              <a:rPr sz="1800" spc="-5" dirty="0">
                <a:latin typeface="Arial"/>
                <a:cs typeface="Arial"/>
              </a:rPr>
              <a:t>thin </a:t>
            </a:r>
            <a:r>
              <a:rPr sz="1800" spc="5" dirty="0">
                <a:latin typeface="Arial"/>
                <a:cs typeface="Arial"/>
              </a:rPr>
              <a:t>with </a:t>
            </a:r>
            <a:r>
              <a:rPr sz="1800" spc="-50" dirty="0">
                <a:latin typeface="Arial"/>
                <a:cs typeface="Arial"/>
              </a:rPr>
              <a:t>diffuse</a:t>
            </a:r>
            <a:r>
              <a:rPr sz="1800" spc="-335" dirty="0">
                <a:latin typeface="Arial"/>
                <a:cs typeface="Arial"/>
              </a:rPr>
              <a:t> </a:t>
            </a:r>
            <a:r>
              <a:rPr sz="1800" spc="-95" dirty="0">
                <a:latin typeface="Arial"/>
                <a:cs typeface="Arial"/>
              </a:rPr>
              <a:t>muscle </a:t>
            </a:r>
            <a:r>
              <a:rPr sz="1800" spc="-70" dirty="0">
                <a:latin typeface="Arial"/>
                <a:cs typeface="Arial"/>
              </a:rPr>
              <a:t>wasting.</a:t>
            </a:r>
            <a:endParaRPr sz="18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79027"/>
            <a:ext cx="8046084" cy="1547495"/>
          </a:xfrm>
          <a:prstGeom prst="rect">
            <a:avLst/>
          </a:prstGeom>
        </p:spPr>
        <p:txBody>
          <a:bodyPr vert="horz" wrap="square" lIns="0" tIns="95250" rIns="0" bIns="0" rtlCol="0">
            <a:spAutoFit/>
          </a:bodyPr>
          <a:lstStyle/>
          <a:p>
            <a:pPr marL="12700">
              <a:lnSpc>
                <a:spcPct val="100000"/>
              </a:lnSpc>
              <a:spcBef>
                <a:spcPts val="750"/>
              </a:spcBef>
              <a:tabLst>
                <a:tab pos="1045844" algn="l"/>
              </a:tabLst>
            </a:pPr>
            <a:r>
              <a:rPr sz="2800" spc="-130" dirty="0"/>
              <a:t>Gait</a:t>
            </a:r>
            <a:r>
              <a:rPr sz="2800" spc="-190" dirty="0"/>
              <a:t> </a:t>
            </a:r>
            <a:r>
              <a:rPr sz="2800" b="0" spc="-30" dirty="0">
                <a:latin typeface="Arial"/>
                <a:cs typeface="Arial"/>
              </a:rPr>
              <a:t>:	</a:t>
            </a:r>
            <a:r>
              <a:rPr sz="2800" b="0" spc="-220" dirty="0">
                <a:solidFill>
                  <a:srgbClr val="001F5F"/>
                </a:solidFill>
                <a:latin typeface="Arial"/>
                <a:cs typeface="Arial"/>
              </a:rPr>
              <a:t>a </a:t>
            </a:r>
            <a:r>
              <a:rPr sz="2800" b="0" spc="-150" dirty="0">
                <a:solidFill>
                  <a:srgbClr val="001F5F"/>
                </a:solidFill>
                <a:latin typeface="Arial"/>
                <a:cs typeface="Arial"/>
              </a:rPr>
              <a:t>way </a:t>
            </a:r>
            <a:r>
              <a:rPr sz="2800" b="0" spc="-25" dirty="0">
                <a:solidFill>
                  <a:srgbClr val="001F5F"/>
                </a:solidFill>
                <a:latin typeface="Arial"/>
                <a:cs typeface="Arial"/>
              </a:rPr>
              <a:t>or </a:t>
            </a:r>
            <a:r>
              <a:rPr sz="2800" b="0" spc="-105" dirty="0">
                <a:solidFill>
                  <a:srgbClr val="001F5F"/>
                </a:solidFill>
                <a:latin typeface="Arial"/>
                <a:cs typeface="Arial"/>
              </a:rPr>
              <a:t>manner </a:t>
            </a:r>
            <a:r>
              <a:rPr sz="2800" b="0" spc="-10" dirty="0">
                <a:solidFill>
                  <a:srgbClr val="001F5F"/>
                </a:solidFill>
                <a:latin typeface="Arial"/>
                <a:cs typeface="Arial"/>
              </a:rPr>
              <a:t>of</a:t>
            </a:r>
            <a:r>
              <a:rPr sz="2800" b="0" spc="-250" dirty="0">
                <a:solidFill>
                  <a:srgbClr val="001F5F"/>
                </a:solidFill>
                <a:latin typeface="Arial"/>
                <a:cs typeface="Arial"/>
              </a:rPr>
              <a:t> </a:t>
            </a:r>
            <a:r>
              <a:rPr sz="2800" b="0" spc="-105" dirty="0">
                <a:solidFill>
                  <a:srgbClr val="001F5F"/>
                </a:solidFill>
                <a:latin typeface="Arial"/>
                <a:cs typeface="Arial"/>
              </a:rPr>
              <a:t>walking</a:t>
            </a:r>
            <a:endParaRPr sz="2800">
              <a:latin typeface="Arial"/>
              <a:cs typeface="Arial"/>
            </a:endParaRPr>
          </a:p>
          <a:p>
            <a:pPr marL="622300" marR="5080" indent="-609600">
              <a:lnSpc>
                <a:spcPct val="100400"/>
              </a:lnSpc>
              <a:spcBef>
                <a:spcPts val="740"/>
              </a:spcBef>
            </a:pPr>
            <a:r>
              <a:rPr sz="3200" b="0" spc="-130" dirty="0">
                <a:solidFill>
                  <a:srgbClr val="001F5F"/>
                </a:solidFill>
                <a:latin typeface="Arial"/>
                <a:cs typeface="Arial"/>
              </a:rPr>
              <a:t>G</a:t>
            </a:r>
            <a:r>
              <a:rPr sz="2800" b="0" spc="-130" dirty="0">
                <a:solidFill>
                  <a:srgbClr val="001F5F"/>
                </a:solidFill>
                <a:latin typeface="Arial"/>
                <a:cs typeface="Arial"/>
              </a:rPr>
              <a:t>ait </a:t>
            </a:r>
            <a:r>
              <a:rPr sz="2800" b="0" spc="-80" dirty="0">
                <a:solidFill>
                  <a:srgbClr val="001F5F"/>
                </a:solidFill>
                <a:latin typeface="Arial"/>
                <a:cs typeface="Arial"/>
              </a:rPr>
              <a:t>abnormalities </a:t>
            </a:r>
            <a:r>
              <a:rPr sz="2800" b="0" spc="-130" dirty="0">
                <a:solidFill>
                  <a:srgbClr val="001F5F"/>
                </a:solidFill>
                <a:latin typeface="Arial"/>
                <a:cs typeface="Arial"/>
              </a:rPr>
              <a:t>describe unusual </a:t>
            </a:r>
            <a:r>
              <a:rPr sz="2800" b="0" spc="-135" dirty="0">
                <a:solidFill>
                  <a:srgbClr val="001F5F"/>
                </a:solidFill>
                <a:latin typeface="Arial"/>
                <a:cs typeface="Arial"/>
              </a:rPr>
              <a:t>and </a:t>
            </a:r>
            <a:r>
              <a:rPr sz="2800" b="0" spc="-75" dirty="0">
                <a:solidFill>
                  <a:srgbClr val="001F5F"/>
                </a:solidFill>
                <a:latin typeface="Arial"/>
                <a:cs typeface="Arial"/>
              </a:rPr>
              <a:t>uncontrollable  </a:t>
            </a:r>
            <a:r>
              <a:rPr sz="2800" b="0" spc="-80" dirty="0">
                <a:solidFill>
                  <a:srgbClr val="001F5F"/>
                </a:solidFill>
                <a:latin typeface="Arial"/>
                <a:cs typeface="Arial"/>
              </a:rPr>
              <a:t>problem </a:t>
            </a:r>
            <a:r>
              <a:rPr sz="2800" b="0" spc="15" dirty="0">
                <a:solidFill>
                  <a:srgbClr val="001F5F"/>
                </a:solidFill>
                <a:latin typeface="Arial"/>
                <a:cs typeface="Arial"/>
              </a:rPr>
              <a:t>with</a:t>
            </a:r>
            <a:r>
              <a:rPr sz="2800" b="0" spc="-175" dirty="0">
                <a:solidFill>
                  <a:srgbClr val="001F5F"/>
                </a:solidFill>
                <a:latin typeface="Arial"/>
                <a:cs typeface="Arial"/>
              </a:rPr>
              <a:t> </a:t>
            </a:r>
            <a:r>
              <a:rPr sz="2800" b="0" spc="-105" dirty="0">
                <a:solidFill>
                  <a:srgbClr val="001F5F"/>
                </a:solidFill>
                <a:latin typeface="Arial"/>
                <a:cs typeface="Arial"/>
              </a:rPr>
              <a:t>walking</a:t>
            </a:r>
            <a:endParaRPr sz="2800">
              <a:latin typeface="Arial"/>
              <a:cs typeface="Arial"/>
            </a:endParaRPr>
          </a:p>
        </p:txBody>
      </p:sp>
      <p:sp>
        <p:nvSpPr>
          <p:cNvPr id="3" name="object 3"/>
          <p:cNvSpPr/>
          <p:nvPr/>
        </p:nvSpPr>
        <p:spPr>
          <a:xfrm>
            <a:off x="381000" y="1837917"/>
            <a:ext cx="7848600" cy="477777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5150" y="0"/>
            <a:ext cx="2933700" cy="513715"/>
          </a:xfrm>
          <a:prstGeom prst="rect">
            <a:avLst/>
          </a:prstGeom>
        </p:spPr>
        <p:txBody>
          <a:bodyPr vert="horz" wrap="square" lIns="0" tIns="12700" rIns="0" bIns="0" rtlCol="0">
            <a:spAutoFit/>
          </a:bodyPr>
          <a:lstStyle/>
          <a:p>
            <a:pPr marL="12700">
              <a:lnSpc>
                <a:spcPct val="100000"/>
              </a:lnSpc>
              <a:spcBef>
                <a:spcPts val="100"/>
              </a:spcBef>
            </a:pPr>
            <a:r>
              <a:rPr sz="3200" spc="-170" dirty="0"/>
              <a:t>Personal</a:t>
            </a:r>
            <a:r>
              <a:rPr sz="3200" spc="-345" dirty="0"/>
              <a:t> </a:t>
            </a:r>
            <a:r>
              <a:rPr sz="3200" spc="-190" dirty="0"/>
              <a:t>Hygiene</a:t>
            </a:r>
            <a:endParaRPr sz="3200"/>
          </a:p>
        </p:txBody>
      </p:sp>
      <p:sp>
        <p:nvSpPr>
          <p:cNvPr id="3" name="object 3"/>
          <p:cNvSpPr/>
          <p:nvPr/>
        </p:nvSpPr>
        <p:spPr>
          <a:xfrm>
            <a:off x="457200" y="609598"/>
            <a:ext cx="8305800" cy="62362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5150" y="274065"/>
            <a:ext cx="2933700" cy="513715"/>
          </a:xfrm>
          <a:prstGeom prst="rect">
            <a:avLst/>
          </a:prstGeom>
        </p:spPr>
        <p:txBody>
          <a:bodyPr vert="horz" wrap="square" lIns="0" tIns="12700" rIns="0" bIns="0" rtlCol="0">
            <a:spAutoFit/>
          </a:bodyPr>
          <a:lstStyle/>
          <a:p>
            <a:pPr marL="12700">
              <a:lnSpc>
                <a:spcPct val="100000"/>
              </a:lnSpc>
              <a:spcBef>
                <a:spcPts val="100"/>
              </a:spcBef>
            </a:pPr>
            <a:r>
              <a:rPr sz="3200" spc="-170" dirty="0"/>
              <a:t>Personal</a:t>
            </a:r>
            <a:r>
              <a:rPr sz="3200" spc="-345" dirty="0"/>
              <a:t> </a:t>
            </a:r>
            <a:r>
              <a:rPr sz="3200" spc="-190" dirty="0"/>
              <a:t>Hygiene</a:t>
            </a:r>
            <a:endParaRPr sz="3200"/>
          </a:p>
        </p:txBody>
      </p:sp>
      <p:sp>
        <p:nvSpPr>
          <p:cNvPr id="3" name="object 3"/>
          <p:cNvSpPr/>
          <p:nvPr/>
        </p:nvSpPr>
        <p:spPr>
          <a:xfrm>
            <a:off x="457200" y="1066800"/>
            <a:ext cx="2895600" cy="19888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3048000"/>
            <a:ext cx="3407664" cy="3657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91000" y="950974"/>
            <a:ext cx="4267200" cy="590702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7214" y="84531"/>
            <a:ext cx="1986280" cy="468630"/>
          </a:xfrm>
          <a:prstGeom prst="rect">
            <a:avLst/>
          </a:prstGeom>
        </p:spPr>
        <p:txBody>
          <a:bodyPr vert="horz" wrap="square" lIns="0" tIns="13335" rIns="0" bIns="0" rtlCol="0">
            <a:spAutoFit/>
          </a:bodyPr>
          <a:lstStyle/>
          <a:p>
            <a:pPr marL="12700">
              <a:lnSpc>
                <a:spcPct val="100000"/>
              </a:lnSpc>
              <a:spcBef>
                <a:spcPts val="105"/>
              </a:spcBef>
            </a:pPr>
            <a:r>
              <a:rPr sz="2900" spc="-180" dirty="0"/>
              <a:t>B</a:t>
            </a:r>
            <a:r>
              <a:rPr sz="2900" spc="-165" dirty="0"/>
              <a:t>r</a:t>
            </a:r>
            <a:r>
              <a:rPr sz="2900" spc="-170" dirty="0"/>
              <a:t>e</a:t>
            </a:r>
            <a:r>
              <a:rPr sz="2900" spc="-190" dirty="0"/>
              <a:t>a</a:t>
            </a:r>
            <a:r>
              <a:rPr sz="2900" spc="-100" dirty="0"/>
              <a:t>th/Odor</a:t>
            </a:r>
            <a:endParaRPr sz="2900"/>
          </a:p>
        </p:txBody>
      </p:sp>
      <p:sp>
        <p:nvSpPr>
          <p:cNvPr id="3" name="object 3"/>
          <p:cNvSpPr/>
          <p:nvPr/>
        </p:nvSpPr>
        <p:spPr>
          <a:xfrm>
            <a:off x="7239000" y="609600"/>
            <a:ext cx="1905000" cy="2286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7994" y="609600"/>
            <a:ext cx="4239081" cy="428853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800600" y="762000"/>
            <a:ext cx="2057400" cy="219913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643628" y="3657600"/>
            <a:ext cx="4500372" cy="279349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04800" y="4838699"/>
            <a:ext cx="2142744" cy="2019299"/>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0584" y="59435"/>
            <a:ext cx="4559808" cy="12313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32917" y="219201"/>
            <a:ext cx="3857625" cy="696595"/>
          </a:xfrm>
          <a:prstGeom prst="rect">
            <a:avLst/>
          </a:prstGeom>
        </p:spPr>
        <p:txBody>
          <a:bodyPr vert="horz" wrap="square" lIns="0" tIns="12700" rIns="0" bIns="0" rtlCol="0">
            <a:spAutoFit/>
          </a:bodyPr>
          <a:lstStyle/>
          <a:p>
            <a:pPr marL="12700">
              <a:lnSpc>
                <a:spcPct val="100000"/>
              </a:lnSpc>
              <a:spcBef>
                <a:spcPts val="100"/>
              </a:spcBef>
            </a:pPr>
            <a:r>
              <a:rPr sz="4400" b="0" spc="-5" dirty="0">
                <a:solidFill>
                  <a:srgbClr val="BB0000"/>
                </a:solidFill>
                <a:latin typeface="Impact"/>
                <a:cs typeface="Impact"/>
              </a:rPr>
              <a:t>HANDS </a:t>
            </a:r>
            <a:r>
              <a:rPr sz="4400" b="0" dirty="0">
                <a:solidFill>
                  <a:srgbClr val="BB0000"/>
                </a:solidFill>
                <a:latin typeface="Impact"/>
                <a:cs typeface="Impact"/>
              </a:rPr>
              <a:t>and</a:t>
            </a:r>
            <a:r>
              <a:rPr sz="4400" b="0" spc="-75" dirty="0">
                <a:solidFill>
                  <a:srgbClr val="BB0000"/>
                </a:solidFill>
                <a:latin typeface="Impact"/>
                <a:cs typeface="Impact"/>
              </a:rPr>
              <a:t> </a:t>
            </a:r>
            <a:r>
              <a:rPr sz="4400" b="0" dirty="0">
                <a:solidFill>
                  <a:srgbClr val="BB0000"/>
                </a:solidFill>
                <a:latin typeface="Impact"/>
                <a:cs typeface="Impact"/>
              </a:rPr>
              <a:t>ARMS</a:t>
            </a:r>
            <a:endParaRPr sz="4400">
              <a:latin typeface="Impact"/>
              <a:cs typeface="Impact"/>
            </a:endParaRPr>
          </a:p>
        </p:txBody>
      </p:sp>
      <p:sp>
        <p:nvSpPr>
          <p:cNvPr id="4" name="object 4"/>
          <p:cNvSpPr txBox="1"/>
          <p:nvPr/>
        </p:nvSpPr>
        <p:spPr>
          <a:xfrm>
            <a:off x="459740" y="1067838"/>
            <a:ext cx="4015740" cy="3610610"/>
          </a:xfrm>
          <a:prstGeom prst="rect">
            <a:avLst/>
          </a:prstGeom>
        </p:spPr>
        <p:txBody>
          <a:bodyPr vert="horz" wrap="square" lIns="0" tIns="97790" rIns="0" bIns="0" rtlCol="0">
            <a:spAutoFit/>
          </a:bodyPr>
          <a:lstStyle/>
          <a:p>
            <a:pPr marL="355600" indent="-342900">
              <a:lnSpc>
                <a:spcPct val="100000"/>
              </a:lnSpc>
              <a:spcBef>
                <a:spcPts val="770"/>
              </a:spcBef>
              <a:buChar char="•"/>
              <a:tabLst>
                <a:tab pos="354965" algn="l"/>
                <a:tab pos="355600" algn="l"/>
              </a:tabLst>
            </a:pPr>
            <a:r>
              <a:rPr sz="2800" spc="-145" dirty="0">
                <a:solidFill>
                  <a:srgbClr val="001F5F"/>
                </a:solidFill>
                <a:latin typeface="Arial"/>
                <a:cs typeface="Arial"/>
              </a:rPr>
              <a:t>Nails</a:t>
            </a:r>
            <a:endParaRPr sz="2800">
              <a:latin typeface="Arial"/>
              <a:cs typeface="Arial"/>
            </a:endParaRPr>
          </a:p>
          <a:p>
            <a:pPr marL="756285" lvl="1" indent="-286385">
              <a:lnSpc>
                <a:spcPct val="100000"/>
              </a:lnSpc>
              <a:spcBef>
                <a:spcPts val="670"/>
              </a:spcBef>
              <a:buChar char="–"/>
              <a:tabLst>
                <a:tab pos="756920" algn="l"/>
              </a:tabLst>
            </a:pPr>
            <a:r>
              <a:rPr sz="2800" spc="-145" dirty="0">
                <a:solidFill>
                  <a:srgbClr val="001F5F"/>
                </a:solidFill>
                <a:latin typeface="Arial"/>
                <a:cs typeface="Arial"/>
              </a:rPr>
              <a:t>Clubbing</a:t>
            </a:r>
            <a:endParaRPr sz="2800">
              <a:latin typeface="Arial"/>
              <a:cs typeface="Arial"/>
            </a:endParaRPr>
          </a:p>
          <a:p>
            <a:pPr marL="756285" lvl="1" indent="-286385">
              <a:lnSpc>
                <a:spcPct val="100000"/>
              </a:lnSpc>
              <a:spcBef>
                <a:spcPts val="675"/>
              </a:spcBef>
              <a:buChar char="–"/>
              <a:tabLst>
                <a:tab pos="756920" algn="l"/>
              </a:tabLst>
            </a:pPr>
            <a:r>
              <a:rPr sz="2800" spc="-135" dirty="0">
                <a:solidFill>
                  <a:srgbClr val="001F5F"/>
                </a:solidFill>
                <a:latin typeface="Arial"/>
                <a:cs typeface="Arial"/>
              </a:rPr>
              <a:t>Koilonychia</a:t>
            </a:r>
            <a:endParaRPr sz="2800">
              <a:latin typeface="Arial"/>
              <a:cs typeface="Arial"/>
            </a:endParaRPr>
          </a:p>
          <a:p>
            <a:pPr marL="756285" lvl="1" indent="-286385">
              <a:lnSpc>
                <a:spcPct val="100000"/>
              </a:lnSpc>
              <a:spcBef>
                <a:spcPts val="670"/>
              </a:spcBef>
              <a:buChar char="–"/>
              <a:tabLst>
                <a:tab pos="756920" algn="l"/>
              </a:tabLst>
            </a:pPr>
            <a:r>
              <a:rPr sz="2800" spc="-165" dirty="0">
                <a:solidFill>
                  <a:srgbClr val="001F5F"/>
                </a:solidFill>
                <a:latin typeface="Arial"/>
                <a:cs typeface="Arial"/>
              </a:rPr>
              <a:t>Leuconychia</a:t>
            </a:r>
            <a:endParaRPr sz="2800">
              <a:latin typeface="Arial"/>
              <a:cs typeface="Arial"/>
            </a:endParaRPr>
          </a:p>
          <a:p>
            <a:pPr marL="355600" indent="-342900">
              <a:lnSpc>
                <a:spcPct val="100000"/>
              </a:lnSpc>
              <a:spcBef>
                <a:spcPts val="675"/>
              </a:spcBef>
              <a:buChar char="•"/>
              <a:tabLst>
                <a:tab pos="354965" algn="l"/>
                <a:tab pos="355600" algn="l"/>
              </a:tabLst>
            </a:pPr>
            <a:r>
              <a:rPr sz="2800" spc="-160" dirty="0">
                <a:solidFill>
                  <a:srgbClr val="001F5F"/>
                </a:solidFill>
                <a:latin typeface="Arial"/>
                <a:cs typeface="Arial"/>
              </a:rPr>
              <a:t>Palmar</a:t>
            </a:r>
            <a:r>
              <a:rPr sz="2800" spc="-145" dirty="0">
                <a:solidFill>
                  <a:srgbClr val="001F5F"/>
                </a:solidFill>
                <a:latin typeface="Arial"/>
                <a:cs typeface="Arial"/>
              </a:rPr>
              <a:t> </a:t>
            </a:r>
            <a:r>
              <a:rPr sz="2800" spc="-85" dirty="0">
                <a:solidFill>
                  <a:srgbClr val="001F5F"/>
                </a:solidFill>
                <a:latin typeface="Arial"/>
                <a:cs typeface="Arial"/>
              </a:rPr>
              <a:t>erythema</a:t>
            </a:r>
            <a:endParaRPr sz="2800">
              <a:latin typeface="Arial"/>
              <a:cs typeface="Arial"/>
            </a:endParaRPr>
          </a:p>
          <a:p>
            <a:pPr marL="355600" indent="-342900">
              <a:lnSpc>
                <a:spcPct val="100000"/>
              </a:lnSpc>
              <a:spcBef>
                <a:spcPts val="675"/>
              </a:spcBef>
              <a:buChar char="•"/>
              <a:tabLst>
                <a:tab pos="354965" algn="l"/>
                <a:tab pos="355600" algn="l"/>
              </a:tabLst>
            </a:pPr>
            <a:r>
              <a:rPr sz="2800" spc="-114" dirty="0">
                <a:solidFill>
                  <a:srgbClr val="001F5F"/>
                </a:solidFill>
                <a:latin typeface="Arial"/>
                <a:cs typeface="Arial"/>
              </a:rPr>
              <a:t>Dupuytren’s</a:t>
            </a:r>
            <a:r>
              <a:rPr sz="2800" spc="-90" dirty="0">
                <a:solidFill>
                  <a:srgbClr val="001F5F"/>
                </a:solidFill>
                <a:latin typeface="Arial"/>
                <a:cs typeface="Arial"/>
              </a:rPr>
              <a:t> </a:t>
            </a:r>
            <a:r>
              <a:rPr sz="2800" spc="-100" dirty="0">
                <a:solidFill>
                  <a:srgbClr val="001F5F"/>
                </a:solidFill>
                <a:latin typeface="Arial"/>
                <a:cs typeface="Arial"/>
              </a:rPr>
              <a:t>contractures</a:t>
            </a:r>
            <a:endParaRPr sz="2800">
              <a:latin typeface="Arial"/>
              <a:cs typeface="Arial"/>
            </a:endParaRPr>
          </a:p>
          <a:p>
            <a:pPr marL="355600" indent="-342900">
              <a:lnSpc>
                <a:spcPct val="100000"/>
              </a:lnSpc>
              <a:spcBef>
                <a:spcPts val="670"/>
              </a:spcBef>
              <a:buClr>
                <a:srgbClr val="001F5F"/>
              </a:buClr>
              <a:buChar char="•"/>
              <a:tabLst>
                <a:tab pos="354965" algn="l"/>
                <a:tab pos="355600" algn="l"/>
              </a:tabLst>
            </a:pPr>
            <a:r>
              <a:rPr sz="2800" u="heavy" spc="-120" dirty="0">
                <a:solidFill>
                  <a:srgbClr val="0000FF"/>
                </a:solidFill>
                <a:uFill>
                  <a:solidFill>
                    <a:srgbClr val="0000FF"/>
                  </a:solidFill>
                </a:uFill>
                <a:latin typeface="Arial"/>
                <a:cs typeface="Arial"/>
                <a:hlinkClick r:id="rId3"/>
              </a:rPr>
              <a:t>Hepatic</a:t>
            </a:r>
            <a:r>
              <a:rPr sz="2800" u="heavy" spc="-140" dirty="0">
                <a:solidFill>
                  <a:srgbClr val="0000FF"/>
                </a:solidFill>
                <a:uFill>
                  <a:solidFill>
                    <a:srgbClr val="0000FF"/>
                  </a:solidFill>
                </a:uFill>
                <a:latin typeface="Arial"/>
                <a:cs typeface="Arial"/>
                <a:hlinkClick r:id="rId3"/>
              </a:rPr>
              <a:t> </a:t>
            </a:r>
            <a:r>
              <a:rPr sz="2800" u="heavy" spc="-60" dirty="0">
                <a:solidFill>
                  <a:srgbClr val="0000FF"/>
                </a:solidFill>
                <a:uFill>
                  <a:solidFill>
                    <a:srgbClr val="0000FF"/>
                  </a:solidFill>
                </a:uFill>
                <a:latin typeface="Arial"/>
                <a:cs typeface="Arial"/>
                <a:hlinkClick r:id="rId3"/>
              </a:rPr>
              <a:t>flap</a:t>
            </a:r>
            <a:endParaRPr sz="2800">
              <a:latin typeface="Arial"/>
              <a:cs typeface="Arial"/>
            </a:endParaRPr>
          </a:p>
        </p:txBody>
      </p:sp>
      <p:sp>
        <p:nvSpPr>
          <p:cNvPr id="5" name="object 5"/>
          <p:cNvSpPr/>
          <p:nvPr/>
        </p:nvSpPr>
        <p:spPr>
          <a:xfrm>
            <a:off x="5257800" y="2514600"/>
            <a:ext cx="3886199" cy="17526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67000" y="4419600"/>
            <a:ext cx="3892296" cy="22098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257800" y="152400"/>
            <a:ext cx="3886199" cy="220980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1000" y="533400"/>
            <a:ext cx="3810000" cy="304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48200" y="457200"/>
            <a:ext cx="4267200" cy="28194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28600" y="3657600"/>
            <a:ext cx="8689848" cy="3048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19200" y="0"/>
            <a:ext cx="6172200" cy="681676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0"/>
            <a:ext cx="5240020" cy="635000"/>
          </a:xfrm>
          <a:prstGeom prst="rect">
            <a:avLst/>
          </a:prstGeom>
        </p:spPr>
        <p:txBody>
          <a:bodyPr vert="horz" wrap="square" lIns="0" tIns="12065" rIns="0" bIns="0" rtlCol="0">
            <a:spAutoFit/>
          </a:bodyPr>
          <a:lstStyle/>
          <a:p>
            <a:pPr marL="12700">
              <a:lnSpc>
                <a:spcPct val="100000"/>
              </a:lnSpc>
              <a:spcBef>
                <a:spcPts val="95"/>
              </a:spcBef>
            </a:pPr>
            <a:r>
              <a:rPr sz="4000" spc="-215" dirty="0"/>
              <a:t>History </a:t>
            </a:r>
            <a:r>
              <a:rPr sz="4000" spc="-165" dirty="0"/>
              <a:t>of </a:t>
            </a:r>
            <a:r>
              <a:rPr sz="4000" spc="-250" dirty="0"/>
              <a:t>Present</a:t>
            </a:r>
            <a:r>
              <a:rPr sz="4000" spc="-520" dirty="0"/>
              <a:t> </a:t>
            </a:r>
            <a:r>
              <a:rPr sz="4000" spc="-175" dirty="0"/>
              <a:t>Illness</a:t>
            </a:r>
            <a:endParaRPr sz="4000"/>
          </a:p>
        </p:txBody>
      </p:sp>
      <p:sp>
        <p:nvSpPr>
          <p:cNvPr id="3" name="object 3"/>
          <p:cNvSpPr txBox="1"/>
          <p:nvPr/>
        </p:nvSpPr>
        <p:spPr>
          <a:xfrm>
            <a:off x="535940" y="520954"/>
            <a:ext cx="7505700" cy="6024880"/>
          </a:xfrm>
          <a:prstGeom prst="rect">
            <a:avLst/>
          </a:prstGeom>
        </p:spPr>
        <p:txBody>
          <a:bodyPr vert="horz" wrap="square" lIns="0" tIns="158750" rIns="0" bIns="0" rtlCol="0">
            <a:spAutoFit/>
          </a:bodyPr>
          <a:lstStyle/>
          <a:p>
            <a:pPr marL="355600" indent="-342900">
              <a:lnSpc>
                <a:spcPct val="100000"/>
              </a:lnSpc>
              <a:spcBef>
                <a:spcPts val="1250"/>
              </a:spcBef>
              <a:buChar char="•"/>
              <a:tabLst>
                <a:tab pos="354965" algn="l"/>
                <a:tab pos="355600" algn="l"/>
              </a:tabLst>
            </a:pPr>
            <a:r>
              <a:rPr sz="2400" spc="-125" dirty="0">
                <a:solidFill>
                  <a:srgbClr val="001F5F"/>
                </a:solidFill>
                <a:latin typeface="Arial"/>
                <a:cs typeface="Arial"/>
              </a:rPr>
              <a:t>Symptom</a:t>
            </a:r>
            <a:r>
              <a:rPr sz="2400" spc="-155" dirty="0">
                <a:solidFill>
                  <a:srgbClr val="001F5F"/>
                </a:solidFill>
                <a:latin typeface="Arial"/>
                <a:cs typeface="Arial"/>
              </a:rPr>
              <a:t> </a:t>
            </a:r>
            <a:r>
              <a:rPr sz="2400" spc="-80" dirty="0">
                <a:solidFill>
                  <a:srgbClr val="001F5F"/>
                </a:solidFill>
                <a:latin typeface="Arial"/>
                <a:cs typeface="Arial"/>
              </a:rPr>
              <a:t>characterization:</a:t>
            </a:r>
            <a:endParaRPr sz="2400">
              <a:latin typeface="Arial"/>
              <a:cs typeface="Arial"/>
            </a:endParaRPr>
          </a:p>
          <a:p>
            <a:pPr marL="355600" indent="-342900">
              <a:lnSpc>
                <a:spcPct val="100000"/>
              </a:lnSpc>
              <a:spcBef>
                <a:spcPts val="1150"/>
              </a:spcBef>
              <a:buChar char="•"/>
              <a:tabLst>
                <a:tab pos="354965" algn="l"/>
                <a:tab pos="355600" algn="l"/>
              </a:tabLst>
            </a:pPr>
            <a:r>
              <a:rPr sz="2400" spc="-120" dirty="0">
                <a:solidFill>
                  <a:srgbClr val="001F5F"/>
                </a:solidFill>
                <a:latin typeface="Arial"/>
                <a:cs typeface="Arial"/>
              </a:rPr>
              <a:t>0 </a:t>
            </a:r>
            <a:r>
              <a:rPr sz="2400" spc="-145" dirty="0">
                <a:solidFill>
                  <a:srgbClr val="001F5F"/>
                </a:solidFill>
                <a:latin typeface="Arial"/>
                <a:cs typeface="Arial"/>
              </a:rPr>
              <a:t>=Onset </a:t>
            </a:r>
            <a:r>
              <a:rPr sz="2400" spc="-114" dirty="0">
                <a:solidFill>
                  <a:srgbClr val="001F5F"/>
                </a:solidFill>
                <a:latin typeface="Arial"/>
                <a:cs typeface="Arial"/>
              </a:rPr>
              <a:t>and</a:t>
            </a:r>
            <a:r>
              <a:rPr sz="2400" spc="-130" dirty="0">
                <a:solidFill>
                  <a:srgbClr val="001F5F"/>
                </a:solidFill>
                <a:latin typeface="Arial"/>
                <a:cs typeface="Arial"/>
              </a:rPr>
              <a:t> </a:t>
            </a:r>
            <a:r>
              <a:rPr sz="2400" spc="-45" dirty="0">
                <a:solidFill>
                  <a:srgbClr val="001F5F"/>
                </a:solidFill>
                <a:latin typeface="Arial"/>
                <a:cs typeface="Arial"/>
              </a:rPr>
              <a:t>duration</a:t>
            </a:r>
            <a:endParaRPr sz="2400">
              <a:latin typeface="Arial"/>
              <a:cs typeface="Arial"/>
            </a:endParaRPr>
          </a:p>
          <a:p>
            <a:pPr marL="355600" indent="-342900">
              <a:lnSpc>
                <a:spcPct val="100000"/>
              </a:lnSpc>
              <a:spcBef>
                <a:spcPts val="1155"/>
              </a:spcBef>
              <a:buChar char="•"/>
              <a:tabLst>
                <a:tab pos="354965" algn="l"/>
                <a:tab pos="355600" algn="l"/>
              </a:tabLst>
            </a:pPr>
            <a:r>
              <a:rPr sz="2400" spc="-360" dirty="0">
                <a:solidFill>
                  <a:srgbClr val="001F5F"/>
                </a:solidFill>
                <a:latin typeface="Arial"/>
                <a:cs typeface="Arial"/>
              </a:rPr>
              <a:t>P </a:t>
            </a:r>
            <a:r>
              <a:rPr sz="2400" spc="-204" dirty="0">
                <a:solidFill>
                  <a:srgbClr val="001F5F"/>
                </a:solidFill>
                <a:latin typeface="Arial"/>
                <a:cs typeface="Arial"/>
              </a:rPr>
              <a:t>= </a:t>
            </a:r>
            <a:r>
              <a:rPr sz="2400" spc="-120" dirty="0">
                <a:solidFill>
                  <a:srgbClr val="001F5F"/>
                </a:solidFill>
                <a:latin typeface="Arial"/>
                <a:cs typeface="Arial"/>
              </a:rPr>
              <a:t>Provoking </a:t>
            </a:r>
            <a:r>
              <a:rPr sz="2400" spc="-110" dirty="0">
                <a:solidFill>
                  <a:srgbClr val="001F5F"/>
                </a:solidFill>
                <a:latin typeface="Arial"/>
                <a:cs typeface="Arial"/>
              </a:rPr>
              <a:t>and </a:t>
            </a:r>
            <a:r>
              <a:rPr sz="2400" spc="-70" dirty="0">
                <a:solidFill>
                  <a:srgbClr val="001F5F"/>
                </a:solidFill>
                <a:latin typeface="Arial"/>
                <a:cs typeface="Arial"/>
              </a:rPr>
              <a:t>alleviating</a:t>
            </a:r>
            <a:r>
              <a:rPr sz="2400" spc="-165" dirty="0">
                <a:solidFill>
                  <a:srgbClr val="001F5F"/>
                </a:solidFill>
                <a:latin typeface="Arial"/>
                <a:cs typeface="Arial"/>
              </a:rPr>
              <a:t> </a:t>
            </a:r>
            <a:r>
              <a:rPr sz="2400" spc="-85" dirty="0">
                <a:solidFill>
                  <a:srgbClr val="001F5F"/>
                </a:solidFill>
                <a:latin typeface="Arial"/>
                <a:cs typeface="Arial"/>
              </a:rPr>
              <a:t>factors</a:t>
            </a:r>
            <a:endParaRPr sz="2400">
              <a:latin typeface="Arial"/>
              <a:cs typeface="Arial"/>
            </a:endParaRPr>
          </a:p>
          <a:p>
            <a:pPr marL="355600" indent="-342900">
              <a:lnSpc>
                <a:spcPct val="100000"/>
              </a:lnSpc>
              <a:spcBef>
                <a:spcPts val="1155"/>
              </a:spcBef>
              <a:buChar char="•"/>
              <a:tabLst>
                <a:tab pos="354965" algn="l"/>
                <a:tab pos="355600" algn="l"/>
              </a:tabLst>
            </a:pPr>
            <a:r>
              <a:rPr sz="2400" spc="-254" dirty="0">
                <a:solidFill>
                  <a:srgbClr val="001F5F"/>
                </a:solidFill>
                <a:latin typeface="Arial"/>
                <a:cs typeface="Arial"/>
              </a:rPr>
              <a:t>Q </a:t>
            </a:r>
            <a:r>
              <a:rPr sz="2400" spc="-210" dirty="0">
                <a:solidFill>
                  <a:srgbClr val="001F5F"/>
                </a:solidFill>
                <a:latin typeface="Arial"/>
                <a:cs typeface="Arial"/>
              </a:rPr>
              <a:t>= </a:t>
            </a:r>
            <a:r>
              <a:rPr sz="2400" spc="-65" dirty="0">
                <a:solidFill>
                  <a:srgbClr val="001F5F"/>
                </a:solidFill>
                <a:latin typeface="Arial"/>
                <a:cs typeface="Arial"/>
              </a:rPr>
              <a:t>Quality </a:t>
            </a:r>
            <a:r>
              <a:rPr sz="2400" spc="-5" dirty="0">
                <a:solidFill>
                  <a:srgbClr val="001F5F"/>
                </a:solidFill>
                <a:latin typeface="Arial"/>
                <a:cs typeface="Arial"/>
              </a:rPr>
              <a:t>of </a:t>
            </a:r>
            <a:r>
              <a:rPr sz="2400" spc="-85" dirty="0">
                <a:solidFill>
                  <a:srgbClr val="001F5F"/>
                </a:solidFill>
                <a:latin typeface="Arial"/>
                <a:cs typeface="Arial"/>
              </a:rPr>
              <a:t>pain </a:t>
            </a:r>
            <a:r>
              <a:rPr sz="2400" spc="-105" dirty="0">
                <a:solidFill>
                  <a:srgbClr val="001F5F"/>
                </a:solidFill>
                <a:latin typeface="Arial"/>
                <a:cs typeface="Arial"/>
              </a:rPr>
              <a:t>(e.g. </a:t>
            </a:r>
            <a:r>
              <a:rPr sz="2400" spc="-110" dirty="0">
                <a:solidFill>
                  <a:srgbClr val="001F5F"/>
                </a:solidFill>
                <a:latin typeface="Arial"/>
                <a:cs typeface="Arial"/>
              </a:rPr>
              <a:t>sharp, </a:t>
            </a:r>
            <a:r>
              <a:rPr sz="2400" spc="-40" dirty="0">
                <a:solidFill>
                  <a:srgbClr val="001F5F"/>
                </a:solidFill>
                <a:latin typeface="Arial"/>
                <a:cs typeface="Arial"/>
              </a:rPr>
              <a:t>dull,</a:t>
            </a:r>
            <a:r>
              <a:rPr sz="2400" spc="-220" dirty="0">
                <a:solidFill>
                  <a:srgbClr val="001F5F"/>
                </a:solidFill>
                <a:latin typeface="Arial"/>
                <a:cs typeface="Arial"/>
              </a:rPr>
              <a:t> </a:t>
            </a:r>
            <a:r>
              <a:rPr sz="2400" spc="-55" dirty="0">
                <a:solidFill>
                  <a:srgbClr val="001F5F"/>
                </a:solidFill>
                <a:latin typeface="Arial"/>
                <a:cs typeface="Arial"/>
              </a:rPr>
              <a:t>throbbing)</a:t>
            </a:r>
            <a:endParaRPr sz="2400">
              <a:latin typeface="Arial"/>
              <a:cs typeface="Arial"/>
            </a:endParaRPr>
          </a:p>
          <a:p>
            <a:pPr marL="355600" indent="-342900">
              <a:lnSpc>
                <a:spcPct val="100000"/>
              </a:lnSpc>
              <a:spcBef>
                <a:spcPts val="1150"/>
              </a:spcBef>
              <a:buChar char="•"/>
              <a:tabLst>
                <a:tab pos="354965" algn="l"/>
                <a:tab pos="355600" algn="l"/>
              </a:tabLst>
            </a:pPr>
            <a:r>
              <a:rPr sz="2400" spc="-434" dirty="0">
                <a:solidFill>
                  <a:srgbClr val="001F5F"/>
                </a:solidFill>
                <a:latin typeface="Arial"/>
                <a:cs typeface="Arial"/>
              </a:rPr>
              <a:t>R </a:t>
            </a:r>
            <a:r>
              <a:rPr sz="2400" spc="-210" dirty="0">
                <a:solidFill>
                  <a:srgbClr val="001F5F"/>
                </a:solidFill>
                <a:latin typeface="Arial"/>
                <a:cs typeface="Arial"/>
              </a:rPr>
              <a:t>= </a:t>
            </a:r>
            <a:r>
              <a:rPr sz="2400" spc="-185" dirty="0">
                <a:solidFill>
                  <a:srgbClr val="001F5F"/>
                </a:solidFill>
                <a:latin typeface="Arial"/>
                <a:cs typeface="Arial"/>
              </a:rPr>
              <a:t>Does </a:t>
            </a:r>
            <a:r>
              <a:rPr sz="2400" spc="-30" dirty="0">
                <a:solidFill>
                  <a:srgbClr val="001F5F"/>
                </a:solidFill>
                <a:latin typeface="Arial"/>
                <a:cs typeface="Arial"/>
              </a:rPr>
              <a:t>the </a:t>
            </a:r>
            <a:r>
              <a:rPr sz="2400" spc="-85" dirty="0">
                <a:solidFill>
                  <a:srgbClr val="001F5F"/>
                </a:solidFill>
                <a:latin typeface="Arial"/>
                <a:cs typeface="Arial"/>
              </a:rPr>
              <a:t>pain</a:t>
            </a:r>
            <a:r>
              <a:rPr sz="2400" spc="-15" dirty="0">
                <a:solidFill>
                  <a:srgbClr val="001F5F"/>
                </a:solidFill>
                <a:latin typeface="Arial"/>
                <a:cs typeface="Arial"/>
              </a:rPr>
              <a:t> </a:t>
            </a:r>
            <a:r>
              <a:rPr sz="2400" spc="-90" dirty="0">
                <a:solidFill>
                  <a:srgbClr val="001F5F"/>
                </a:solidFill>
                <a:latin typeface="Arial"/>
                <a:cs typeface="Arial"/>
              </a:rPr>
              <a:t>radiate?</a:t>
            </a:r>
            <a:endParaRPr sz="2400">
              <a:latin typeface="Arial"/>
              <a:cs typeface="Arial"/>
            </a:endParaRPr>
          </a:p>
          <a:p>
            <a:pPr marL="355600" marR="5080" indent="-342900">
              <a:lnSpc>
                <a:spcPct val="120100"/>
              </a:lnSpc>
              <a:spcBef>
                <a:spcPts val="575"/>
              </a:spcBef>
              <a:buChar char="•"/>
              <a:tabLst>
                <a:tab pos="354965" algn="l"/>
                <a:tab pos="355600" algn="l"/>
              </a:tabLst>
            </a:pPr>
            <a:r>
              <a:rPr sz="2400" spc="-500" dirty="0">
                <a:solidFill>
                  <a:srgbClr val="001F5F"/>
                </a:solidFill>
                <a:latin typeface="Arial"/>
                <a:cs typeface="Arial"/>
              </a:rPr>
              <a:t>S </a:t>
            </a:r>
            <a:r>
              <a:rPr sz="2400" spc="-210" dirty="0">
                <a:solidFill>
                  <a:srgbClr val="001F5F"/>
                </a:solidFill>
                <a:latin typeface="Arial"/>
                <a:cs typeface="Arial"/>
              </a:rPr>
              <a:t>= </a:t>
            </a:r>
            <a:r>
              <a:rPr sz="2400" spc="-110" dirty="0">
                <a:solidFill>
                  <a:srgbClr val="001F5F"/>
                </a:solidFill>
                <a:latin typeface="Arial"/>
                <a:cs typeface="Arial"/>
              </a:rPr>
              <a:t>Severity </a:t>
            </a:r>
            <a:r>
              <a:rPr sz="2400" spc="-5" dirty="0">
                <a:solidFill>
                  <a:srgbClr val="001F5F"/>
                </a:solidFill>
                <a:latin typeface="Arial"/>
                <a:cs typeface="Arial"/>
              </a:rPr>
              <a:t>of </a:t>
            </a:r>
            <a:r>
              <a:rPr sz="2400" spc="-85" dirty="0">
                <a:solidFill>
                  <a:srgbClr val="001F5F"/>
                </a:solidFill>
                <a:latin typeface="Arial"/>
                <a:cs typeface="Arial"/>
              </a:rPr>
              <a:t>pain </a:t>
            </a:r>
            <a:r>
              <a:rPr sz="2400" spc="-30" dirty="0">
                <a:solidFill>
                  <a:srgbClr val="001F5F"/>
                </a:solidFill>
                <a:latin typeface="Arial"/>
                <a:cs typeface="Arial"/>
              </a:rPr>
              <a:t>("on </a:t>
            </a:r>
            <a:r>
              <a:rPr sz="2400" spc="-190" dirty="0">
                <a:solidFill>
                  <a:srgbClr val="001F5F"/>
                </a:solidFill>
                <a:latin typeface="Arial"/>
                <a:cs typeface="Arial"/>
              </a:rPr>
              <a:t>a </a:t>
            </a:r>
            <a:r>
              <a:rPr sz="2400" spc="-160" dirty="0">
                <a:solidFill>
                  <a:srgbClr val="001F5F"/>
                </a:solidFill>
                <a:latin typeface="Arial"/>
                <a:cs typeface="Arial"/>
              </a:rPr>
              <a:t>scale </a:t>
            </a:r>
            <a:r>
              <a:rPr sz="2400" spc="-25" dirty="0">
                <a:solidFill>
                  <a:srgbClr val="001F5F"/>
                </a:solidFill>
                <a:latin typeface="Arial"/>
                <a:cs typeface="Arial"/>
              </a:rPr>
              <a:t>from </a:t>
            </a:r>
            <a:r>
              <a:rPr sz="2400" spc="-120" dirty="0">
                <a:solidFill>
                  <a:srgbClr val="001F5F"/>
                </a:solidFill>
                <a:latin typeface="Arial"/>
                <a:cs typeface="Arial"/>
              </a:rPr>
              <a:t>1 </a:t>
            </a:r>
            <a:r>
              <a:rPr sz="2400" spc="15" dirty="0">
                <a:solidFill>
                  <a:srgbClr val="001F5F"/>
                </a:solidFill>
                <a:latin typeface="Arial"/>
                <a:cs typeface="Arial"/>
              </a:rPr>
              <a:t>to </a:t>
            </a:r>
            <a:r>
              <a:rPr sz="2400" spc="-105" dirty="0">
                <a:solidFill>
                  <a:srgbClr val="001F5F"/>
                </a:solidFill>
                <a:latin typeface="Arial"/>
                <a:cs typeface="Arial"/>
              </a:rPr>
              <a:t>10, </a:t>
            </a:r>
            <a:r>
              <a:rPr sz="2400" spc="-120" dirty="0">
                <a:solidFill>
                  <a:srgbClr val="001F5F"/>
                </a:solidFill>
                <a:latin typeface="Arial"/>
                <a:cs typeface="Arial"/>
              </a:rPr>
              <a:t>10 </a:t>
            </a:r>
            <a:r>
              <a:rPr sz="2400" spc="-100" dirty="0">
                <a:solidFill>
                  <a:srgbClr val="001F5F"/>
                </a:solidFill>
                <a:latin typeface="Arial"/>
                <a:cs typeface="Arial"/>
              </a:rPr>
              <a:t>being</a:t>
            </a:r>
            <a:r>
              <a:rPr sz="2400" spc="-475" dirty="0">
                <a:solidFill>
                  <a:srgbClr val="001F5F"/>
                </a:solidFill>
                <a:latin typeface="Arial"/>
                <a:cs typeface="Arial"/>
              </a:rPr>
              <a:t> </a:t>
            </a:r>
            <a:r>
              <a:rPr sz="2400" spc="-30" dirty="0">
                <a:solidFill>
                  <a:srgbClr val="001F5F"/>
                </a:solidFill>
                <a:latin typeface="Arial"/>
                <a:cs typeface="Arial"/>
              </a:rPr>
              <a:t>the  </a:t>
            </a:r>
            <a:r>
              <a:rPr sz="2400" spc="-80" dirty="0">
                <a:solidFill>
                  <a:srgbClr val="001F5F"/>
                </a:solidFill>
                <a:latin typeface="Arial"/>
                <a:cs typeface="Arial"/>
              </a:rPr>
              <a:t>most</a:t>
            </a:r>
            <a:r>
              <a:rPr sz="2400" spc="-145" dirty="0">
                <a:solidFill>
                  <a:srgbClr val="001F5F"/>
                </a:solidFill>
                <a:latin typeface="Arial"/>
                <a:cs typeface="Arial"/>
              </a:rPr>
              <a:t> </a:t>
            </a:r>
            <a:r>
              <a:rPr sz="2400" spc="-100" dirty="0">
                <a:solidFill>
                  <a:srgbClr val="001F5F"/>
                </a:solidFill>
                <a:latin typeface="Arial"/>
                <a:cs typeface="Arial"/>
              </a:rPr>
              <a:t>severe")</a:t>
            </a:r>
            <a:endParaRPr sz="2400">
              <a:latin typeface="Arial"/>
              <a:cs typeface="Arial"/>
            </a:endParaRPr>
          </a:p>
          <a:p>
            <a:pPr marL="355600" marR="469265" indent="-342900">
              <a:lnSpc>
                <a:spcPct val="120000"/>
              </a:lnSpc>
              <a:spcBef>
                <a:spcPts val="575"/>
              </a:spcBef>
              <a:buChar char="•"/>
              <a:tabLst>
                <a:tab pos="354965" algn="l"/>
                <a:tab pos="355600" algn="l"/>
              </a:tabLst>
            </a:pPr>
            <a:r>
              <a:rPr sz="2400" spc="-300" dirty="0">
                <a:solidFill>
                  <a:srgbClr val="001F5F"/>
                </a:solidFill>
                <a:latin typeface="Arial"/>
                <a:cs typeface="Arial"/>
              </a:rPr>
              <a:t>T </a:t>
            </a:r>
            <a:r>
              <a:rPr sz="2400" spc="-125" dirty="0">
                <a:solidFill>
                  <a:srgbClr val="001F5F"/>
                </a:solidFill>
                <a:latin typeface="Arial"/>
                <a:cs typeface="Arial"/>
              </a:rPr>
              <a:t>=Timing </a:t>
            </a:r>
            <a:r>
              <a:rPr sz="2400" spc="-114" dirty="0">
                <a:solidFill>
                  <a:srgbClr val="001F5F"/>
                </a:solidFill>
                <a:latin typeface="Arial"/>
                <a:cs typeface="Arial"/>
              </a:rPr>
              <a:t>and </a:t>
            </a:r>
            <a:r>
              <a:rPr sz="2400" spc="-105" dirty="0">
                <a:solidFill>
                  <a:srgbClr val="001F5F"/>
                </a:solidFill>
                <a:latin typeface="Arial"/>
                <a:cs typeface="Arial"/>
              </a:rPr>
              <a:t>progression </a:t>
            </a:r>
            <a:r>
              <a:rPr sz="2400" spc="-75" dirty="0">
                <a:solidFill>
                  <a:srgbClr val="001F5F"/>
                </a:solidFill>
                <a:latin typeface="Arial"/>
                <a:cs typeface="Arial"/>
              </a:rPr>
              <a:t>("Is </a:t>
            </a:r>
            <a:r>
              <a:rPr sz="2400" spc="-30" dirty="0">
                <a:solidFill>
                  <a:srgbClr val="001F5F"/>
                </a:solidFill>
                <a:latin typeface="Arial"/>
                <a:cs typeface="Arial"/>
              </a:rPr>
              <a:t>the </a:t>
            </a:r>
            <a:r>
              <a:rPr sz="2400" spc="-85" dirty="0">
                <a:solidFill>
                  <a:srgbClr val="001F5F"/>
                </a:solidFill>
                <a:latin typeface="Arial"/>
                <a:cs typeface="Arial"/>
              </a:rPr>
              <a:t>pain </a:t>
            </a:r>
            <a:r>
              <a:rPr sz="2400" spc="-90" dirty="0">
                <a:solidFill>
                  <a:srgbClr val="001F5F"/>
                </a:solidFill>
                <a:latin typeface="Arial"/>
                <a:cs typeface="Arial"/>
              </a:rPr>
              <a:t>constant </a:t>
            </a:r>
            <a:r>
              <a:rPr sz="2400" spc="-25" dirty="0">
                <a:solidFill>
                  <a:srgbClr val="001F5F"/>
                </a:solidFill>
                <a:latin typeface="Arial"/>
                <a:cs typeface="Arial"/>
              </a:rPr>
              <a:t>or  </a:t>
            </a:r>
            <a:r>
              <a:rPr sz="2400" spc="-20" dirty="0">
                <a:solidFill>
                  <a:srgbClr val="001F5F"/>
                </a:solidFill>
                <a:latin typeface="Arial"/>
                <a:cs typeface="Arial"/>
              </a:rPr>
              <a:t>intermittent?</a:t>
            </a:r>
            <a:r>
              <a:rPr sz="2400" spc="-155" dirty="0">
                <a:solidFill>
                  <a:srgbClr val="001F5F"/>
                </a:solidFill>
                <a:latin typeface="Arial"/>
                <a:cs typeface="Arial"/>
              </a:rPr>
              <a:t> </a:t>
            </a:r>
            <a:r>
              <a:rPr sz="2400" spc="-145" dirty="0">
                <a:solidFill>
                  <a:srgbClr val="001F5F"/>
                </a:solidFill>
                <a:latin typeface="Arial"/>
                <a:cs typeface="Arial"/>
              </a:rPr>
              <a:t>Worse</a:t>
            </a:r>
            <a:r>
              <a:rPr sz="2400" spc="-135" dirty="0">
                <a:solidFill>
                  <a:srgbClr val="001F5F"/>
                </a:solidFill>
                <a:latin typeface="Arial"/>
                <a:cs typeface="Arial"/>
              </a:rPr>
              <a:t> </a:t>
            </a:r>
            <a:r>
              <a:rPr sz="2400" spc="-30" dirty="0">
                <a:solidFill>
                  <a:srgbClr val="001F5F"/>
                </a:solidFill>
                <a:latin typeface="Arial"/>
                <a:cs typeface="Arial"/>
              </a:rPr>
              <a:t>in</a:t>
            </a:r>
            <a:r>
              <a:rPr sz="2400" spc="-130" dirty="0">
                <a:solidFill>
                  <a:srgbClr val="001F5F"/>
                </a:solidFill>
                <a:latin typeface="Arial"/>
                <a:cs typeface="Arial"/>
              </a:rPr>
              <a:t> </a:t>
            </a:r>
            <a:r>
              <a:rPr sz="2400" spc="-30" dirty="0">
                <a:solidFill>
                  <a:srgbClr val="001F5F"/>
                </a:solidFill>
                <a:latin typeface="Arial"/>
                <a:cs typeface="Arial"/>
              </a:rPr>
              <a:t>the</a:t>
            </a:r>
            <a:r>
              <a:rPr sz="2400" spc="-140" dirty="0">
                <a:solidFill>
                  <a:srgbClr val="001F5F"/>
                </a:solidFill>
                <a:latin typeface="Arial"/>
                <a:cs typeface="Arial"/>
              </a:rPr>
              <a:t> </a:t>
            </a:r>
            <a:r>
              <a:rPr sz="2400" spc="-65" dirty="0">
                <a:solidFill>
                  <a:srgbClr val="001F5F"/>
                </a:solidFill>
                <a:latin typeface="Arial"/>
                <a:cs typeface="Arial"/>
              </a:rPr>
              <a:t>morning</a:t>
            </a:r>
            <a:r>
              <a:rPr sz="2400" spc="-135" dirty="0">
                <a:solidFill>
                  <a:srgbClr val="001F5F"/>
                </a:solidFill>
                <a:latin typeface="Arial"/>
                <a:cs typeface="Arial"/>
              </a:rPr>
              <a:t> </a:t>
            </a:r>
            <a:r>
              <a:rPr sz="2400" spc="-20" dirty="0">
                <a:solidFill>
                  <a:srgbClr val="001F5F"/>
                </a:solidFill>
                <a:latin typeface="Arial"/>
                <a:cs typeface="Arial"/>
              </a:rPr>
              <a:t>or</a:t>
            </a:r>
            <a:r>
              <a:rPr sz="2400" spc="-135" dirty="0">
                <a:solidFill>
                  <a:srgbClr val="001F5F"/>
                </a:solidFill>
                <a:latin typeface="Arial"/>
                <a:cs typeface="Arial"/>
              </a:rPr>
              <a:t> </a:t>
            </a:r>
            <a:r>
              <a:rPr sz="2400" spc="-40" dirty="0">
                <a:solidFill>
                  <a:srgbClr val="001F5F"/>
                </a:solidFill>
                <a:latin typeface="Arial"/>
                <a:cs typeface="Arial"/>
              </a:rPr>
              <a:t>at</a:t>
            </a:r>
            <a:r>
              <a:rPr sz="2400" spc="-125" dirty="0">
                <a:solidFill>
                  <a:srgbClr val="001F5F"/>
                </a:solidFill>
                <a:latin typeface="Arial"/>
                <a:cs typeface="Arial"/>
              </a:rPr>
              <a:t> </a:t>
            </a:r>
            <a:r>
              <a:rPr sz="2400" spc="-45" dirty="0">
                <a:solidFill>
                  <a:srgbClr val="001F5F"/>
                </a:solidFill>
                <a:latin typeface="Arial"/>
                <a:cs typeface="Arial"/>
              </a:rPr>
              <a:t>nighttime?")</a:t>
            </a:r>
            <a:endParaRPr sz="2400">
              <a:latin typeface="Arial"/>
              <a:cs typeface="Arial"/>
            </a:endParaRPr>
          </a:p>
          <a:p>
            <a:pPr marL="355600" indent="-342900">
              <a:lnSpc>
                <a:spcPct val="100000"/>
              </a:lnSpc>
              <a:spcBef>
                <a:spcPts val="1155"/>
              </a:spcBef>
              <a:buChar char="•"/>
              <a:tabLst>
                <a:tab pos="354965" algn="l"/>
                <a:tab pos="355600" algn="l"/>
              </a:tabLst>
            </a:pPr>
            <a:r>
              <a:rPr sz="2400" spc="-195" dirty="0">
                <a:solidFill>
                  <a:srgbClr val="001F5F"/>
                </a:solidFill>
                <a:latin typeface="Arial"/>
                <a:cs typeface="Arial"/>
              </a:rPr>
              <a:t>U </a:t>
            </a:r>
            <a:r>
              <a:rPr sz="2400" spc="-210" dirty="0">
                <a:solidFill>
                  <a:srgbClr val="001F5F"/>
                </a:solidFill>
                <a:latin typeface="Arial"/>
                <a:cs typeface="Arial"/>
              </a:rPr>
              <a:t>= </a:t>
            </a:r>
            <a:r>
              <a:rPr sz="2400" spc="-60" dirty="0">
                <a:solidFill>
                  <a:srgbClr val="001F5F"/>
                </a:solidFill>
                <a:latin typeface="Arial"/>
                <a:cs typeface="Arial"/>
              </a:rPr>
              <a:t>"How </a:t>
            </a:r>
            <a:r>
              <a:rPr sz="2400" spc="-140" dirty="0">
                <a:solidFill>
                  <a:srgbClr val="001F5F"/>
                </a:solidFill>
                <a:latin typeface="Arial"/>
                <a:cs typeface="Arial"/>
              </a:rPr>
              <a:t>does </a:t>
            </a:r>
            <a:r>
              <a:rPr sz="2400" spc="75" dirty="0">
                <a:solidFill>
                  <a:srgbClr val="001F5F"/>
                </a:solidFill>
                <a:latin typeface="Arial"/>
                <a:cs typeface="Arial"/>
              </a:rPr>
              <a:t>it</a:t>
            </a:r>
            <a:r>
              <a:rPr sz="2400" spc="-440" dirty="0">
                <a:solidFill>
                  <a:srgbClr val="001F5F"/>
                </a:solidFill>
                <a:latin typeface="Arial"/>
                <a:cs typeface="Arial"/>
              </a:rPr>
              <a:t> </a:t>
            </a:r>
            <a:r>
              <a:rPr sz="2400" spc="-60" dirty="0">
                <a:solidFill>
                  <a:srgbClr val="001F5F"/>
                </a:solidFill>
                <a:latin typeface="Arial"/>
                <a:cs typeface="Arial"/>
              </a:rPr>
              <a:t>affect </a:t>
            </a:r>
            <a:r>
              <a:rPr sz="2400" spc="-25" dirty="0">
                <a:solidFill>
                  <a:srgbClr val="001F5F"/>
                </a:solidFill>
                <a:latin typeface="Arial"/>
                <a:cs typeface="Arial"/>
              </a:rPr>
              <a:t>'U' </a:t>
            </a:r>
            <a:r>
              <a:rPr sz="2400" spc="-30" dirty="0">
                <a:solidFill>
                  <a:srgbClr val="001F5F"/>
                </a:solidFill>
                <a:latin typeface="Arial"/>
                <a:cs typeface="Arial"/>
              </a:rPr>
              <a:t>in </a:t>
            </a:r>
            <a:r>
              <a:rPr sz="2400" spc="-65" dirty="0">
                <a:solidFill>
                  <a:srgbClr val="001F5F"/>
                </a:solidFill>
                <a:latin typeface="Arial"/>
                <a:cs typeface="Arial"/>
              </a:rPr>
              <a:t>your </a:t>
            </a:r>
            <a:r>
              <a:rPr sz="2400" spc="-70" dirty="0">
                <a:solidFill>
                  <a:srgbClr val="001F5F"/>
                </a:solidFill>
                <a:latin typeface="Arial"/>
                <a:cs typeface="Arial"/>
              </a:rPr>
              <a:t>daily </a:t>
            </a:r>
            <a:r>
              <a:rPr sz="2400" spc="-20" dirty="0">
                <a:solidFill>
                  <a:srgbClr val="001F5F"/>
                </a:solidFill>
                <a:latin typeface="Arial"/>
                <a:cs typeface="Arial"/>
              </a:rPr>
              <a:t>life?“</a:t>
            </a:r>
            <a:endParaRPr sz="2400">
              <a:latin typeface="Arial"/>
              <a:cs typeface="Arial"/>
            </a:endParaRPr>
          </a:p>
          <a:p>
            <a:pPr marL="355600" indent="-342900">
              <a:lnSpc>
                <a:spcPct val="100000"/>
              </a:lnSpc>
              <a:spcBef>
                <a:spcPts val="1150"/>
              </a:spcBef>
              <a:buChar char="•"/>
              <a:tabLst>
                <a:tab pos="354965" algn="l"/>
                <a:tab pos="355600" algn="l"/>
              </a:tabLst>
            </a:pPr>
            <a:r>
              <a:rPr sz="2400" spc="-240" dirty="0">
                <a:solidFill>
                  <a:srgbClr val="001F5F"/>
                </a:solidFill>
                <a:latin typeface="Arial"/>
                <a:cs typeface="Arial"/>
              </a:rPr>
              <a:t>V </a:t>
            </a:r>
            <a:r>
              <a:rPr sz="2400" spc="-210" dirty="0">
                <a:solidFill>
                  <a:srgbClr val="001F5F"/>
                </a:solidFill>
                <a:latin typeface="Arial"/>
                <a:cs typeface="Arial"/>
              </a:rPr>
              <a:t>= </a:t>
            </a:r>
            <a:r>
              <a:rPr sz="2400" spc="-140" dirty="0">
                <a:solidFill>
                  <a:srgbClr val="001F5F"/>
                </a:solidFill>
                <a:latin typeface="Arial"/>
                <a:cs typeface="Arial"/>
              </a:rPr>
              <a:t>Deja </a:t>
            </a:r>
            <a:r>
              <a:rPr sz="2400" spc="-95" dirty="0">
                <a:solidFill>
                  <a:srgbClr val="001F5F"/>
                </a:solidFill>
                <a:latin typeface="Arial"/>
                <a:cs typeface="Arial"/>
              </a:rPr>
              <a:t>vu </a:t>
            </a:r>
            <a:r>
              <a:rPr sz="2400" spc="-135" dirty="0">
                <a:solidFill>
                  <a:srgbClr val="001F5F"/>
                </a:solidFill>
                <a:latin typeface="Arial"/>
                <a:cs typeface="Arial"/>
              </a:rPr>
              <a:t>("Has </a:t>
            </a:r>
            <a:r>
              <a:rPr sz="2400" spc="-50" dirty="0">
                <a:solidFill>
                  <a:srgbClr val="001F5F"/>
                </a:solidFill>
                <a:latin typeface="Arial"/>
                <a:cs typeface="Arial"/>
              </a:rPr>
              <a:t>this </a:t>
            </a:r>
            <a:r>
              <a:rPr sz="2400" spc="-110" dirty="0">
                <a:solidFill>
                  <a:srgbClr val="001F5F"/>
                </a:solidFill>
                <a:latin typeface="Arial"/>
                <a:cs typeface="Arial"/>
              </a:rPr>
              <a:t>happened</a:t>
            </a:r>
            <a:r>
              <a:rPr sz="2400" spc="-40" dirty="0">
                <a:solidFill>
                  <a:srgbClr val="001F5F"/>
                </a:solidFill>
                <a:latin typeface="Arial"/>
                <a:cs typeface="Arial"/>
              </a:rPr>
              <a:t> </a:t>
            </a:r>
            <a:r>
              <a:rPr sz="2400" spc="-70" dirty="0">
                <a:solidFill>
                  <a:srgbClr val="001F5F"/>
                </a:solidFill>
                <a:latin typeface="Arial"/>
                <a:cs typeface="Arial"/>
              </a:rPr>
              <a:t>before?")</a:t>
            </a:r>
            <a:endParaRPr sz="2400">
              <a:latin typeface="Arial"/>
              <a:cs typeface="Arial"/>
            </a:endParaRPr>
          </a:p>
          <a:p>
            <a:pPr marL="355600" indent="-342900">
              <a:lnSpc>
                <a:spcPct val="100000"/>
              </a:lnSpc>
              <a:spcBef>
                <a:spcPts val="1155"/>
              </a:spcBef>
              <a:buChar char="•"/>
              <a:tabLst>
                <a:tab pos="354965" algn="l"/>
                <a:tab pos="355600" algn="l"/>
              </a:tabLst>
            </a:pPr>
            <a:r>
              <a:rPr sz="2400" spc="-135" dirty="0">
                <a:solidFill>
                  <a:srgbClr val="001F5F"/>
                </a:solidFill>
                <a:latin typeface="Arial"/>
                <a:cs typeface="Arial"/>
              </a:rPr>
              <a:t>W </a:t>
            </a:r>
            <a:r>
              <a:rPr sz="2400" spc="-75" dirty="0">
                <a:solidFill>
                  <a:srgbClr val="001F5F"/>
                </a:solidFill>
                <a:latin typeface="Arial"/>
                <a:cs typeface="Arial"/>
              </a:rPr>
              <a:t>='What do </a:t>
            </a:r>
            <a:r>
              <a:rPr sz="2400" spc="-95" dirty="0">
                <a:solidFill>
                  <a:srgbClr val="001F5F"/>
                </a:solidFill>
                <a:latin typeface="Arial"/>
                <a:cs typeface="Arial"/>
              </a:rPr>
              <a:t>you </a:t>
            </a:r>
            <a:r>
              <a:rPr sz="2400" spc="-25" dirty="0">
                <a:solidFill>
                  <a:srgbClr val="001F5F"/>
                </a:solidFill>
                <a:latin typeface="Arial"/>
                <a:cs typeface="Arial"/>
              </a:rPr>
              <a:t>think </a:t>
            </a:r>
            <a:r>
              <a:rPr sz="2400" spc="75" dirty="0">
                <a:solidFill>
                  <a:srgbClr val="001F5F"/>
                </a:solidFill>
                <a:latin typeface="Arial"/>
                <a:cs typeface="Arial"/>
              </a:rPr>
              <a:t>it</a:t>
            </a:r>
            <a:r>
              <a:rPr sz="2400" spc="-390" dirty="0">
                <a:solidFill>
                  <a:srgbClr val="001F5F"/>
                </a:solidFill>
                <a:latin typeface="Arial"/>
                <a:cs typeface="Arial"/>
              </a:rPr>
              <a:t> </a:t>
            </a:r>
            <a:r>
              <a:rPr sz="2400" spc="-160" dirty="0">
                <a:solidFill>
                  <a:srgbClr val="001F5F"/>
                </a:solidFill>
                <a:latin typeface="Arial"/>
                <a:cs typeface="Arial"/>
              </a:rPr>
              <a:t>is?</a:t>
            </a:r>
            <a:endParaRPr sz="24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77790" y="158494"/>
            <a:ext cx="3884341" cy="669021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8636"/>
            <a:ext cx="2625725" cy="467995"/>
          </a:xfrm>
          <a:prstGeom prst="rect">
            <a:avLst/>
          </a:prstGeom>
        </p:spPr>
        <p:txBody>
          <a:bodyPr vert="horz" wrap="square" lIns="0" tIns="12700" rIns="0" bIns="0" rtlCol="0">
            <a:spAutoFit/>
          </a:bodyPr>
          <a:lstStyle/>
          <a:p>
            <a:pPr marL="12700">
              <a:lnSpc>
                <a:spcPct val="100000"/>
              </a:lnSpc>
              <a:spcBef>
                <a:spcPts val="100"/>
              </a:spcBef>
            </a:pPr>
            <a:r>
              <a:rPr sz="2900" spc="-155" dirty="0"/>
              <a:t>Nicotine</a:t>
            </a:r>
            <a:r>
              <a:rPr sz="2900" spc="-275" dirty="0"/>
              <a:t> </a:t>
            </a:r>
            <a:r>
              <a:rPr sz="2900" spc="-140" dirty="0"/>
              <a:t>Staining</a:t>
            </a:r>
            <a:endParaRPr sz="2900"/>
          </a:p>
        </p:txBody>
      </p:sp>
      <p:sp>
        <p:nvSpPr>
          <p:cNvPr id="3" name="object 3"/>
          <p:cNvSpPr txBox="1"/>
          <p:nvPr/>
        </p:nvSpPr>
        <p:spPr>
          <a:xfrm>
            <a:off x="4956175" y="13207"/>
            <a:ext cx="3328670" cy="670560"/>
          </a:xfrm>
          <a:prstGeom prst="rect">
            <a:avLst/>
          </a:prstGeom>
        </p:spPr>
        <p:txBody>
          <a:bodyPr vert="horz" wrap="square" lIns="0" tIns="12700" rIns="0" bIns="0" rtlCol="0">
            <a:spAutoFit/>
          </a:bodyPr>
          <a:lstStyle/>
          <a:p>
            <a:pPr marL="12700">
              <a:lnSpc>
                <a:spcPct val="100000"/>
              </a:lnSpc>
              <a:spcBef>
                <a:spcPts val="100"/>
              </a:spcBef>
            </a:pPr>
            <a:r>
              <a:rPr sz="2400" b="1" spc="-125" dirty="0">
                <a:solidFill>
                  <a:srgbClr val="FF0000"/>
                </a:solidFill>
                <a:latin typeface="Trebuchet MS"/>
                <a:cs typeface="Trebuchet MS"/>
              </a:rPr>
              <a:t>Onycholysis</a:t>
            </a:r>
            <a:r>
              <a:rPr sz="2400" spc="-125" dirty="0">
                <a:solidFill>
                  <a:srgbClr val="FF0000"/>
                </a:solidFill>
                <a:latin typeface="Arial"/>
                <a:cs typeface="Arial"/>
              </a:rPr>
              <a:t>: </a:t>
            </a:r>
            <a:r>
              <a:rPr sz="1800" spc="-85" dirty="0">
                <a:solidFill>
                  <a:srgbClr val="001F5F"/>
                </a:solidFill>
                <a:latin typeface="Arial"/>
                <a:cs typeface="Arial"/>
              </a:rPr>
              <a:t>Separation </a:t>
            </a:r>
            <a:r>
              <a:rPr sz="1800" spc="-5" dirty="0">
                <a:solidFill>
                  <a:srgbClr val="001F5F"/>
                </a:solidFill>
                <a:latin typeface="Arial"/>
                <a:cs typeface="Arial"/>
              </a:rPr>
              <a:t>of</a:t>
            </a:r>
            <a:r>
              <a:rPr sz="1800" spc="-130" dirty="0">
                <a:solidFill>
                  <a:srgbClr val="001F5F"/>
                </a:solidFill>
                <a:latin typeface="Arial"/>
                <a:cs typeface="Arial"/>
              </a:rPr>
              <a:t> </a:t>
            </a:r>
            <a:r>
              <a:rPr sz="1800" spc="-65" dirty="0">
                <a:solidFill>
                  <a:srgbClr val="001F5F"/>
                </a:solidFill>
                <a:latin typeface="Arial"/>
                <a:cs typeface="Arial"/>
              </a:rPr>
              <a:t>Nail</a:t>
            </a:r>
            <a:endParaRPr sz="1800">
              <a:latin typeface="Arial"/>
              <a:cs typeface="Arial"/>
            </a:endParaRPr>
          </a:p>
          <a:p>
            <a:pPr marL="355600">
              <a:lnSpc>
                <a:spcPct val="100000"/>
              </a:lnSpc>
              <a:spcBef>
                <a:spcPts val="35"/>
              </a:spcBef>
            </a:pPr>
            <a:r>
              <a:rPr sz="1800" spc="-20" dirty="0">
                <a:solidFill>
                  <a:srgbClr val="001F5F"/>
                </a:solidFill>
                <a:latin typeface="Arial"/>
                <a:cs typeface="Arial"/>
              </a:rPr>
              <a:t>from </a:t>
            </a:r>
            <a:r>
              <a:rPr sz="1800" spc="-65" dirty="0">
                <a:solidFill>
                  <a:srgbClr val="001F5F"/>
                </a:solidFill>
                <a:latin typeface="Arial"/>
                <a:cs typeface="Arial"/>
              </a:rPr>
              <a:t>Underlying</a:t>
            </a:r>
            <a:r>
              <a:rPr sz="1800" spc="-165" dirty="0">
                <a:solidFill>
                  <a:srgbClr val="001F5F"/>
                </a:solidFill>
                <a:latin typeface="Arial"/>
                <a:cs typeface="Arial"/>
              </a:rPr>
              <a:t> </a:t>
            </a:r>
            <a:r>
              <a:rPr sz="1800" spc="-130" dirty="0">
                <a:solidFill>
                  <a:srgbClr val="001F5F"/>
                </a:solidFill>
                <a:latin typeface="Arial"/>
                <a:cs typeface="Arial"/>
              </a:rPr>
              <a:t>Bed</a:t>
            </a:r>
            <a:endParaRPr sz="1800">
              <a:latin typeface="Arial"/>
              <a:cs typeface="Arial"/>
            </a:endParaRPr>
          </a:p>
        </p:txBody>
      </p:sp>
      <p:sp>
        <p:nvSpPr>
          <p:cNvPr id="4" name="object 4"/>
          <p:cNvSpPr txBox="1"/>
          <p:nvPr/>
        </p:nvSpPr>
        <p:spPr>
          <a:xfrm>
            <a:off x="231140" y="3448634"/>
            <a:ext cx="3016250" cy="653415"/>
          </a:xfrm>
          <a:prstGeom prst="rect">
            <a:avLst/>
          </a:prstGeom>
        </p:spPr>
        <p:txBody>
          <a:bodyPr vert="horz" wrap="square" lIns="0" tIns="12065" rIns="0" bIns="0" rtlCol="0">
            <a:spAutoFit/>
          </a:bodyPr>
          <a:lstStyle/>
          <a:p>
            <a:pPr marL="12700">
              <a:lnSpc>
                <a:spcPts val="3195"/>
              </a:lnSpc>
              <a:spcBef>
                <a:spcPts val="95"/>
              </a:spcBef>
            </a:pPr>
            <a:r>
              <a:rPr sz="2800" b="1" spc="-155" dirty="0">
                <a:solidFill>
                  <a:srgbClr val="FF0000"/>
                </a:solidFill>
                <a:latin typeface="Trebuchet MS"/>
                <a:cs typeface="Trebuchet MS"/>
              </a:rPr>
              <a:t>Onychomycosis</a:t>
            </a:r>
            <a:r>
              <a:rPr sz="2800" spc="-155" dirty="0">
                <a:solidFill>
                  <a:srgbClr val="FF0000"/>
                </a:solidFill>
                <a:latin typeface="Arial"/>
                <a:cs typeface="Arial"/>
              </a:rPr>
              <a:t>:</a:t>
            </a:r>
            <a:r>
              <a:rPr sz="2800" spc="-180" dirty="0">
                <a:solidFill>
                  <a:srgbClr val="FF0000"/>
                </a:solidFill>
                <a:latin typeface="Arial"/>
                <a:cs typeface="Arial"/>
              </a:rPr>
              <a:t> </a:t>
            </a:r>
            <a:r>
              <a:rPr sz="1600" spc="-110" dirty="0">
                <a:solidFill>
                  <a:srgbClr val="001F5F"/>
                </a:solidFill>
                <a:latin typeface="Arial"/>
                <a:cs typeface="Arial"/>
              </a:rPr>
              <a:t>Fungal</a:t>
            </a:r>
            <a:endParaRPr sz="1600">
              <a:latin typeface="Arial"/>
              <a:cs typeface="Arial"/>
            </a:endParaRPr>
          </a:p>
          <a:p>
            <a:pPr marL="355600">
              <a:lnSpc>
                <a:spcPts val="1755"/>
              </a:lnSpc>
            </a:pPr>
            <a:r>
              <a:rPr sz="1600" spc="-40" dirty="0">
                <a:solidFill>
                  <a:srgbClr val="001F5F"/>
                </a:solidFill>
                <a:latin typeface="Arial"/>
                <a:cs typeface="Arial"/>
              </a:rPr>
              <a:t>Infection </a:t>
            </a:r>
            <a:r>
              <a:rPr sz="1600" spc="-10" dirty="0">
                <a:solidFill>
                  <a:srgbClr val="001F5F"/>
                </a:solidFill>
                <a:latin typeface="Arial"/>
                <a:cs typeface="Arial"/>
              </a:rPr>
              <a:t>of </a:t>
            </a:r>
            <a:r>
              <a:rPr sz="1600" spc="-25" dirty="0">
                <a:solidFill>
                  <a:srgbClr val="001F5F"/>
                </a:solidFill>
                <a:latin typeface="Arial"/>
                <a:cs typeface="Arial"/>
              </a:rPr>
              <a:t>the</a:t>
            </a:r>
            <a:r>
              <a:rPr sz="1600" spc="-220" dirty="0">
                <a:solidFill>
                  <a:srgbClr val="001F5F"/>
                </a:solidFill>
                <a:latin typeface="Arial"/>
                <a:cs typeface="Arial"/>
              </a:rPr>
              <a:t> </a:t>
            </a:r>
            <a:r>
              <a:rPr sz="1600" spc="-60" dirty="0">
                <a:solidFill>
                  <a:srgbClr val="001F5F"/>
                </a:solidFill>
                <a:latin typeface="Arial"/>
                <a:cs typeface="Arial"/>
              </a:rPr>
              <a:t>Nail</a:t>
            </a:r>
            <a:endParaRPr sz="1600">
              <a:latin typeface="Arial"/>
              <a:cs typeface="Arial"/>
            </a:endParaRPr>
          </a:p>
        </p:txBody>
      </p:sp>
      <p:sp>
        <p:nvSpPr>
          <p:cNvPr id="5" name="object 5"/>
          <p:cNvSpPr/>
          <p:nvPr/>
        </p:nvSpPr>
        <p:spPr>
          <a:xfrm>
            <a:off x="304800" y="609600"/>
            <a:ext cx="3461004" cy="28285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8600" y="4190998"/>
            <a:ext cx="4126991" cy="266700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956175" y="3473018"/>
            <a:ext cx="4157345" cy="700405"/>
          </a:xfrm>
          <a:prstGeom prst="rect">
            <a:avLst/>
          </a:prstGeom>
        </p:spPr>
        <p:txBody>
          <a:bodyPr vert="horz" wrap="square" lIns="0" tIns="12700" rIns="0" bIns="0" rtlCol="0">
            <a:spAutoFit/>
          </a:bodyPr>
          <a:lstStyle/>
          <a:p>
            <a:pPr marL="12700">
              <a:lnSpc>
                <a:spcPct val="100000"/>
              </a:lnSpc>
              <a:spcBef>
                <a:spcPts val="100"/>
              </a:spcBef>
            </a:pPr>
            <a:r>
              <a:rPr sz="2400" b="1" spc="-140" dirty="0">
                <a:solidFill>
                  <a:srgbClr val="FF0000"/>
                </a:solidFill>
                <a:latin typeface="Trebuchet MS"/>
                <a:cs typeface="Trebuchet MS"/>
              </a:rPr>
              <a:t>Paronychia</a:t>
            </a:r>
            <a:r>
              <a:rPr sz="2400" spc="-140" dirty="0">
                <a:solidFill>
                  <a:srgbClr val="FF0000"/>
                </a:solidFill>
                <a:latin typeface="Arial"/>
                <a:cs typeface="Arial"/>
              </a:rPr>
              <a:t>: </a:t>
            </a:r>
            <a:r>
              <a:rPr sz="2000" spc="-45" dirty="0">
                <a:solidFill>
                  <a:srgbClr val="001F5F"/>
                </a:solidFill>
                <a:latin typeface="Arial"/>
                <a:cs typeface="Arial"/>
              </a:rPr>
              <a:t>Infection </a:t>
            </a:r>
            <a:r>
              <a:rPr sz="2000" spc="-5" dirty="0">
                <a:solidFill>
                  <a:srgbClr val="001F5F"/>
                </a:solidFill>
                <a:latin typeface="Arial"/>
                <a:cs typeface="Arial"/>
              </a:rPr>
              <a:t>of </a:t>
            </a:r>
            <a:r>
              <a:rPr sz="2000" spc="-95" dirty="0">
                <a:solidFill>
                  <a:srgbClr val="001F5F"/>
                </a:solidFill>
                <a:latin typeface="Arial"/>
                <a:cs typeface="Arial"/>
              </a:rPr>
              <a:t>skin</a:t>
            </a:r>
            <a:r>
              <a:rPr sz="2000" spc="-295" dirty="0">
                <a:solidFill>
                  <a:srgbClr val="001F5F"/>
                </a:solidFill>
                <a:latin typeface="Arial"/>
                <a:cs typeface="Arial"/>
              </a:rPr>
              <a:t> </a:t>
            </a:r>
            <a:r>
              <a:rPr sz="2000" spc="-75" dirty="0">
                <a:solidFill>
                  <a:srgbClr val="001F5F"/>
                </a:solidFill>
                <a:latin typeface="Arial"/>
                <a:cs typeface="Arial"/>
              </a:rPr>
              <a:t>adjacent</a:t>
            </a:r>
            <a:endParaRPr sz="2000">
              <a:latin typeface="Arial"/>
              <a:cs typeface="Arial"/>
            </a:endParaRPr>
          </a:p>
          <a:p>
            <a:pPr marL="12700">
              <a:lnSpc>
                <a:spcPct val="100000"/>
              </a:lnSpc>
              <a:spcBef>
                <a:spcPts val="30"/>
              </a:spcBef>
            </a:pPr>
            <a:r>
              <a:rPr sz="2000" spc="15" dirty="0">
                <a:solidFill>
                  <a:srgbClr val="001F5F"/>
                </a:solidFill>
                <a:latin typeface="Arial"/>
                <a:cs typeface="Arial"/>
              </a:rPr>
              <a:t>to </a:t>
            </a:r>
            <a:r>
              <a:rPr sz="2000" spc="-45" dirty="0">
                <a:solidFill>
                  <a:srgbClr val="001F5F"/>
                </a:solidFill>
                <a:latin typeface="Arial"/>
                <a:cs typeface="Arial"/>
              </a:rPr>
              <a:t>nail </a:t>
            </a:r>
            <a:r>
              <a:rPr sz="2000" spc="-5" dirty="0">
                <a:solidFill>
                  <a:srgbClr val="001F5F"/>
                </a:solidFill>
                <a:latin typeface="Arial"/>
                <a:cs typeface="Arial"/>
              </a:rPr>
              <a:t>of </a:t>
            </a:r>
            <a:r>
              <a:rPr sz="2000" spc="-50" dirty="0">
                <a:solidFill>
                  <a:srgbClr val="001F5F"/>
                </a:solidFill>
                <a:latin typeface="Arial"/>
                <a:cs typeface="Arial"/>
              </a:rPr>
              <a:t>middle</a:t>
            </a:r>
            <a:r>
              <a:rPr sz="2000" spc="-415" dirty="0">
                <a:solidFill>
                  <a:srgbClr val="001F5F"/>
                </a:solidFill>
                <a:latin typeface="Arial"/>
                <a:cs typeface="Arial"/>
              </a:rPr>
              <a:t> </a:t>
            </a:r>
            <a:r>
              <a:rPr sz="2000" spc="-45" dirty="0">
                <a:solidFill>
                  <a:srgbClr val="001F5F"/>
                </a:solidFill>
                <a:latin typeface="Arial"/>
                <a:cs typeface="Arial"/>
              </a:rPr>
              <a:t>finger</a:t>
            </a:r>
            <a:endParaRPr sz="2000">
              <a:latin typeface="Arial"/>
              <a:cs typeface="Arial"/>
            </a:endParaRPr>
          </a:p>
        </p:txBody>
      </p:sp>
      <p:sp>
        <p:nvSpPr>
          <p:cNvPr id="8" name="object 8"/>
          <p:cNvSpPr/>
          <p:nvPr/>
        </p:nvSpPr>
        <p:spPr>
          <a:xfrm>
            <a:off x="5410200" y="4267199"/>
            <a:ext cx="2081783" cy="259079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876800" y="685800"/>
            <a:ext cx="3733800" cy="280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77767" y="333756"/>
            <a:ext cx="2225040" cy="12313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10761" y="493902"/>
            <a:ext cx="1520825" cy="696595"/>
          </a:xfrm>
          <a:prstGeom prst="rect">
            <a:avLst/>
          </a:prstGeom>
        </p:spPr>
        <p:txBody>
          <a:bodyPr vert="horz" wrap="square" lIns="0" tIns="13335" rIns="0" bIns="0" rtlCol="0">
            <a:spAutoFit/>
          </a:bodyPr>
          <a:lstStyle/>
          <a:p>
            <a:pPr marL="12700">
              <a:lnSpc>
                <a:spcPct val="100000"/>
              </a:lnSpc>
              <a:spcBef>
                <a:spcPts val="105"/>
              </a:spcBef>
            </a:pPr>
            <a:r>
              <a:rPr sz="4400" b="0" spc="-5" dirty="0">
                <a:solidFill>
                  <a:srgbClr val="BB0000"/>
                </a:solidFill>
                <a:latin typeface="Impact"/>
                <a:cs typeface="Impact"/>
              </a:rPr>
              <a:t>HANDS</a:t>
            </a:r>
            <a:endParaRPr sz="4400">
              <a:latin typeface="Impact"/>
              <a:cs typeface="Impact"/>
            </a:endParaRPr>
          </a:p>
        </p:txBody>
      </p:sp>
      <p:sp>
        <p:nvSpPr>
          <p:cNvPr id="4" name="object 4"/>
          <p:cNvSpPr/>
          <p:nvPr/>
        </p:nvSpPr>
        <p:spPr>
          <a:xfrm>
            <a:off x="4724400" y="1790700"/>
            <a:ext cx="4419600" cy="33147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28600" y="1790700"/>
            <a:ext cx="4419600" cy="33147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1218082" y="5348427"/>
            <a:ext cx="2211070" cy="391160"/>
          </a:xfrm>
          <a:prstGeom prst="rect">
            <a:avLst/>
          </a:prstGeom>
        </p:spPr>
        <p:txBody>
          <a:bodyPr vert="horz" wrap="square" lIns="0" tIns="12700" rIns="0" bIns="0" rtlCol="0">
            <a:spAutoFit/>
          </a:bodyPr>
          <a:lstStyle/>
          <a:p>
            <a:pPr marL="12700">
              <a:lnSpc>
                <a:spcPct val="100000"/>
              </a:lnSpc>
              <a:spcBef>
                <a:spcPts val="100"/>
              </a:spcBef>
            </a:pPr>
            <a:r>
              <a:rPr sz="2400" b="1" spc="-130" dirty="0">
                <a:solidFill>
                  <a:srgbClr val="001F5F"/>
                </a:solidFill>
                <a:latin typeface="Trebuchet MS"/>
                <a:cs typeface="Trebuchet MS"/>
              </a:rPr>
              <a:t>Palmar</a:t>
            </a:r>
            <a:r>
              <a:rPr sz="2400" b="1" spc="-270" dirty="0">
                <a:solidFill>
                  <a:srgbClr val="001F5F"/>
                </a:solidFill>
                <a:latin typeface="Trebuchet MS"/>
                <a:cs typeface="Trebuchet MS"/>
              </a:rPr>
              <a:t> </a:t>
            </a:r>
            <a:r>
              <a:rPr sz="2400" b="1" spc="-140" dirty="0">
                <a:solidFill>
                  <a:srgbClr val="001F5F"/>
                </a:solidFill>
                <a:latin typeface="Trebuchet MS"/>
                <a:cs typeface="Trebuchet MS"/>
              </a:rPr>
              <a:t>erythema</a:t>
            </a:r>
            <a:endParaRPr sz="2400">
              <a:latin typeface="Trebuchet MS"/>
              <a:cs typeface="Trebuchet MS"/>
            </a:endParaRPr>
          </a:p>
        </p:txBody>
      </p:sp>
      <p:sp>
        <p:nvSpPr>
          <p:cNvPr id="7" name="object 7"/>
          <p:cNvSpPr txBox="1"/>
          <p:nvPr/>
        </p:nvSpPr>
        <p:spPr>
          <a:xfrm>
            <a:off x="5057647" y="5348427"/>
            <a:ext cx="3221355" cy="391160"/>
          </a:xfrm>
          <a:prstGeom prst="rect">
            <a:avLst/>
          </a:prstGeom>
        </p:spPr>
        <p:txBody>
          <a:bodyPr vert="horz" wrap="square" lIns="0" tIns="12700" rIns="0" bIns="0" rtlCol="0">
            <a:spAutoFit/>
          </a:bodyPr>
          <a:lstStyle/>
          <a:p>
            <a:pPr marL="12700">
              <a:lnSpc>
                <a:spcPct val="100000"/>
              </a:lnSpc>
              <a:spcBef>
                <a:spcPts val="100"/>
              </a:spcBef>
            </a:pPr>
            <a:r>
              <a:rPr sz="2400" b="1" spc="-155" dirty="0">
                <a:solidFill>
                  <a:srgbClr val="001F5F"/>
                </a:solidFill>
                <a:latin typeface="Trebuchet MS"/>
                <a:cs typeface="Trebuchet MS"/>
              </a:rPr>
              <a:t>Dupuytren’s</a:t>
            </a:r>
            <a:r>
              <a:rPr sz="2400" b="1" spc="-190" dirty="0">
                <a:solidFill>
                  <a:srgbClr val="001F5F"/>
                </a:solidFill>
                <a:latin typeface="Trebuchet MS"/>
                <a:cs typeface="Trebuchet MS"/>
              </a:rPr>
              <a:t> </a:t>
            </a:r>
            <a:r>
              <a:rPr sz="2400" b="1" spc="-155" dirty="0">
                <a:solidFill>
                  <a:srgbClr val="001F5F"/>
                </a:solidFill>
                <a:latin typeface="Trebuchet MS"/>
                <a:cs typeface="Trebuchet MS"/>
              </a:rPr>
              <a:t>contractures</a:t>
            </a:r>
            <a:endParaRPr sz="2400">
              <a:latin typeface="Trebuchet MS"/>
              <a:cs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0" y="7618"/>
            <a:ext cx="7848600" cy="685037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313" y="533400"/>
            <a:ext cx="8763086" cy="5257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46618" y="0"/>
            <a:ext cx="7511581" cy="667651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78935" y="89915"/>
            <a:ext cx="1821180" cy="112166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981450" y="235966"/>
            <a:ext cx="1183005" cy="635000"/>
          </a:xfrm>
          <a:prstGeom prst="rect">
            <a:avLst/>
          </a:prstGeom>
        </p:spPr>
        <p:txBody>
          <a:bodyPr vert="horz" wrap="square" lIns="0" tIns="12065" rIns="0" bIns="0" rtlCol="0">
            <a:spAutoFit/>
          </a:bodyPr>
          <a:lstStyle/>
          <a:p>
            <a:pPr marL="12700">
              <a:lnSpc>
                <a:spcPct val="100000"/>
              </a:lnSpc>
              <a:spcBef>
                <a:spcPts val="95"/>
              </a:spcBef>
            </a:pPr>
            <a:r>
              <a:rPr sz="4000" b="0" spc="-5" dirty="0">
                <a:solidFill>
                  <a:srgbClr val="BB0000"/>
                </a:solidFill>
                <a:latin typeface="Impact"/>
                <a:cs typeface="Impact"/>
              </a:rPr>
              <a:t>ARMS</a:t>
            </a:r>
            <a:endParaRPr sz="4000">
              <a:latin typeface="Impact"/>
              <a:cs typeface="Impact"/>
            </a:endParaRPr>
          </a:p>
        </p:txBody>
      </p:sp>
      <p:sp>
        <p:nvSpPr>
          <p:cNvPr id="4" name="object 4"/>
          <p:cNvSpPr txBox="1"/>
          <p:nvPr/>
        </p:nvSpPr>
        <p:spPr>
          <a:xfrm>
            <a:off x="1679194" y="1000099"/>
            <a:ext cx="5094605" cy="1927860"/>
          </a:xfrm>
          <a:prstGeom prst="rect">
            <a:avLst/>
          </a:prstGeom>
        </p:spPr>
        <p:txBody>
          <a:bodyPr vert="horz" wrap="square" lIns="0" tIns="91440" rIns="0" bIns="0" rtlCol="0">
            <a:spAutoFit/>
          </a:bodyPr>
          <a:lstStyle/>
          <a:p>
            <a:pPr marL="355600" indent="-342900">
              <a:lnSpc>
                <a:spcPct val="100000"/>
              </a:lnSpc>
              <a:spcBef>
                <a:spcPts val="720"/>
              </a:spcBef>
              <a:buChar char="•"/>
              <a:tabLst>
                <a:tab pos="354965" algn="l"/>
                <a:tab pos="355600" algn="l"/>
              </a:tabLst>
            </a:pPr>
            <a:r>
              <a:rPr sz="2600" spc="-135" dirty="0">
                <a:solidFill>
                  <a:srgbClr val="001F5F"/>
                </a:solidFill>
                <a:latin typeface="Arial"/>
                <a:cs typeface="Arial"/>
              </a:rPr>
              <a:t>Spider </a:t>
            </a:r>
            <a:r>
              <a:rPr sz="2600" spc="-114" dirty="0">
                <a:solidFill>
                  <a:srgbClr val="001F5F"/>
                </a:solidFill>
                <a:latin typeface="Arial"/>
                <a:cs typeface="Arial"/>
              </a:rPr>
              <a:t>naevi </a:t>
            </a:r>
            <a:r>
              <a:rPr sz="2600" spc="-70" dirty="0">
                <a:solidFill>
                  <a:srgbClr val="001F5F"/>
                </a:solidFill>
                <a:latin typeface="Arial"/>
                <a:cs typeface="Arial"/>
              </a:rPr>
              <a:t>(telangiectatic</a:t>
            </a:r>
            <a:r>
              <a:rPr sz="2600" spc="-254" dirty="0">
                <a:solidFill>
                  <a:srgbClr val="001F5F"/>
                </a:solidFill>
                <a:latin typeface="Arial"/>
                <a:cs typeface="Arial"/>
              </a:rPr>
              <a:t> </a:t>
            </a:r>
            <a:r>
              <a:rPr sz="2600" spc="-114" dirty="0">
                <a:solidFill>
                  <a:srgbClr val="001F5F"/>
                </a:solidFill>
                <a:latin typeface="Arial"/>
                <a:cs typeface="Arial"/>
              </a:rPr>
              <a:t>lesions)</a:t>
            </a:r>
            <a:endParaRPr sz="2600">
              <a:latin typeface="Arial"/>
              <a:cs typeface="Arial"/>
            </a:endParaRPr>
          </a:p>
          <a:p>
            <a:pPr marL="355600" indent="-342900">
              <a:lnSpc>
                <a:spcPct val="100000"/>
              </a:lnSpc>
              <a:spcBef>
                <a:spcPts val="625"/>
              </a:spcBef>
              <a:buChar char="•"/>
              <a:tabLst>
                <a:tab pos="354965" algn="l"/>
                <a:tab pos="355600" algn="l"/>
              </a:tabLst>
            </a:pPr>
            <a:r>
              <a:rPr sz="2600" spc="-114" dirty="0">
                <a:solidFill>
                  <a:srgbClr val="001F5F"/>
                </a:solidFill>
                <a:latin typeface="Arial"/>
                <a:cs typeface="Arial"/>
              </a:rPr>
              <a:t>Bruising</a:t>
            </a:r>
            <a:endParaRPr sz="2600">
              <a:latin typeface="Arial"/>
              <a:cs typeface="Arial"/>
            </a:endParaRPr>
          </a:p>
          <a:p>
            <a:pPr marL="355600" indent="-342900">
              <a:lnSpc>
                <a:spcPct val="100000"/>
              </a:lnSpc>
              <a:spcBef>
                <a:spcPts val="630"/>
              </a:spcBef>
              <a:buChar char="•"/>
              <a:tabLst>
                <a:tab pos="354965" algn="l"/>
                <a:tab pos="355600" algn="l"/>
              </a:tabLst>
            </a:pPr>
            <a:r>
              <a:rPr sz="2600" spc="-125" dirty="0">
                <a:solidFill>
                  <a:srgbClr val="001F5F"/>
                </a:solidFill>
                <a:latin typeface="Arial"/>
                <a:cs typeface="Arial"/>
              </a:rPr>
              <a:t>Wasting</a:t>
            </a:r>
            <a:endParaRPr sz="2600">
              <a:latin typeface="Arial"/>
              <a:cs typeface="Arial"/>
            </a:endParaRPr>
          </a:p>
          <a:p>
            <a:pPr marL="355600" indent="-342900">
              <a:lnSpc>
                <a:spcPct val="100000"/>
              </a:lnSpc>
              <a:spcBef>
                <a:spcPts val="620"/>
              </a:spcBef>
              <a:buChar char="•"/>
              <a:tabLst>
                <a:tab pos="354965" algn="l"/>
                <a:tab pos="355600" algn="l"/>
              </a:tabLst>
            </a:pPr>
            <a:r>
              <a:rPr sz="2600" spc="-165" dirty="0">
                <a:solidFill>
                  <a:srgbClr val="001F5F"/>
                </a:solidFill>
                <a:latin typeface="Arial"/>
                <a:cs typeface="Arial"/>
              </a:rPr>
              <a:t>Scratch </a:t>
            </a:r>
            <a:r>
              <a:rPr sz="2600" spc="-135" dirty="0">
                <a:solidFill>
                  <a:srgbClr val="001F5F"/>
                </a:solidFill>
                <a:latin typeface="Arial"/>
                <a:cs typeface="Arial"/>
              </a:rPr>
              <a:t>marks </a:t>
            </a:r>
            <a:r>
              <a:rPr sz="2600" spc="-90" dirty="0">
                <a:solidFill>
                  <a:srgbClr val="001F5F"/>
                </a:solidFill>
                <a:latin typeface="Arial"/>
                <a:cs typeface="Arial"/>
              </a:rPr>
              <a:t>(chronic</a:t>
            </a:r>
            <a:r>
              <a:rPr sz="2600" spc="-170" dirty="0">
                <a:solidFill>
                  <a:srgbClr val="001F5F"/>
                </a:solidFill>
                <a:latin typeface="Arial"/>
                <a:cs typeface="Arial"/>
              </a:rPr>
              <a:t> </a:t>
            </a:r>
            <a:r>
              <a:rPr sz="2600" spc="-125" dirty="0">
                <a:solidFill>
                  <a:srgbClr val="001F5F"/>
                </a:solidFill>
                <a:latin typeface="Arial"/>
                <a:cs typeface="Arial"/>
              </a:rPr>
              <a:t>cholestasis)</a:t>
            </a:r>
            <a:endParaRPr sz="2600">
              <a:latin typeface="Arial"/>
              <a:cs typeface="Arial"/>
            </a:endParaRPr>
          </a:p>
        </p:txBody>
      </p:sp>
      <p:sp>
        <p:nvSpPr>
          <p:cNvPr id="5" name="object 5"/>
          <p:cNvSpPr/>
          <p:nvPr/>
        </p:nvSpPr>
        <p:spPr>
          <a:xfrm>
            <a:off x="381000" y="3352800"/>
            <a:ext cx="4636307" cy="307543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29200" y="3581400"/>
            <a:ext cx="3671315" cy="27432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5940" y="1159510"/>
            <a:ext cx="6447155" cy="2220595"/>
          </a:xfrm>
          <a:prstGeom prst="rect">
            <a:avLst/>
          </a:prstGeom>
        </p:spPr>
        <p:txBody>
          <a:bodyPr vert="horz" wrap="square" lIns="0" tIns="85725" rIns="0" bIns="0" rtlCol="0">
            <a:spAutoFit/>
          </a:bodyPr>
          <a:lstStyle/>
          <a:p>
            <a:pPr marL="355600" indent="-342900">
              <a:lnSpc>
                <a:spcPct val="100000"/>
              </a:lnSpc>
              <a:spcBef>
                <a:spcPts val="675"/>
              </a:spcBef>
              <a:buChar char="•"/>
              <a:tabLst>
                <a:tab pos="354965" algn="l"/>
                <a:tab pos="355600" algn="l"/>
              </a:tabLst>
            </a:pPr>
            <a:r>
              <a:rPr sz="2400" spc="-95" dirty="0">
                <a:solidFill>
                  <a:srgbClr val="001F5F"/>
                </a:solidFill>
                <a:latin typeface="Arial"/>
                <a:cs typeface="Arial"/>
              </a:rPr>
              <a:t>Conjuctival </a:t>
            </a:r>
            <a:r>
              <a:rPr sz="2400" spc="-50" dirty="0">
                <a:solidFill>
                  <a:srgbClr val="001F5F"/>
                </a:solidFill>
                <a:latin typeface="Arial"/>
                <a:cs typeface="Arial"/>
              </a:rPr>
              <a:t>pallor</a:t>
            </a:r>
            <a:r>
              <a:rPr sz="2400" spc="-195" dirty="0">
                <a:solidFill>
                  <a:srgbClr val="001F5F"/>
                </a:solidFill>
                <a:latin typeface="Arial"/>
                <a:cs typeface="Arial"/>
              </a:rPr>
              <a:t> </a:t>
            </a:r>
            <a:r>
              <a:rPr sz="2400" spc="-110" dirty="0">
                <a:solidFill>
                  <a:srgbClr val="001F5F"/>
                </a:solidFill>
                <a:latin typeface="Arial"/>
                <a:cs typeface="Arial"/>
              </a:rPr>
              <a:t>(anaemia)</a:t>
            </a:r>
            <a:endParaRPr sz="2400">
              <a:latin typeface="Arial"/>
              <a:cs typeface="Arial"/>
            </a:endParaRPr>
          </a:p>
          <a:p>
            <a:pPr marL="355600" indent="-342900">
              <a:lnSpc>
                <a:spcPct val="100000"/>
              </a:lnSpc>
              <a:spcBef>
                <a:spcPts val="575"/>
              </a:spcBef>
              <a:buChar char="•"/>
              <a:tabLst>
                <a:tab pos="354965" algn="l"/>
                <a:tab pos="355600" algn="l"/>
              </a:tabLst>
            </a:pPr>
            <a:r>
              <a:rPr sz="2400" spc="-150" dirty="0">
                <a:solidFill>
                  <a:srgbClr val="001F5F"/>
                </a:solidFill>
                <a:latin typeface="Arial"/>
                <a:cs typeface="Arial"/>
              </a:rPr>
              <a:t>Sclera: </a:t>
            </a:r>
            <a:r>
              <a:rPr sz="2400" spc="-85" dirty="0">
                <a:solidFill>
                  <a:srgbClr val="001F5F"/>
                </a:solidFill>
                <a:latin typeface="Arial"/>
                <a:cs typeface="Arial"/>
              </a:rPr>
              <a:t>jaundice,</a:t>
            </a:r>
            <a:r>
              <a:rPr sz="2400" spc="-140" dirty="0">
                <a:solidFill>
                  <a:srgbClr val="001F5F"/>
                </a:solidFill>
                <a:latin typeface="Arial"/>
                <a:cs typeface="Arial"/>
              </a:rPr>
              <a:t> </a:t>
            </a:r>
            <a:r>
              <a:rPr sz="2400" spc="-10" dirty="0">
                <a:solidFill>
                  <a:srgbClr val="001F5F"/>
                </a:solidFill>
                <a:latin typeface="Arial"/>
                <a:cs typeface="Arial"/>
              </a:rPr>
              <a:t>iritis</a:t>
            </a:r>
            <a:endParaRPr sz="2400">
              <a:latin typeface="Arial"/>
              <a:cs typeface="Arial"/>
            </a:endParaRPr>
          </a:p>
          <a:p>
            <a:pPr marL="355600" indent="-342900">
              <a:lnSpc>
                <a:spcPct val="100000"/>
              </a:lnSpc>
              <a:spcBef>
                <a:spcPts val="580"/>
              </a:spcBef>
              <a:buChar char="•"/>
              <a:tabLst>
                <a:tab pos="354965" algn="l"/>
                <a:tab pos="355600" algn="l"/>
              </a:tabLst>
            </a:pPr>
            <a:r>
              <a:rPr sz="2400" spc="-135" dirty="0">
                <a:solidFill>
                  <a:srgbClr val="001F5F"/>
                </a:solidFill>
                <a:latin typeface="Arial"/>
                <a:cs typeface="Arial"/>
              </a:rPr>
              <a:t>Cornea: </a:t>
            </a:r>
            <a:r>
              <a:rPr sz="2400" spc="-155" dirty="0">
                <a:solidFill>
                  <a:srgbClr val="001F5F"/>
                </a:solidFill>
                <a:latin typeface="Arial"/>
                <a:cs typeface="Arial"/>
              </a:rPr>
              <a:t>Kaiser </a:t>
            </a:r>
            <a:r>
              <a:rPr sz="2400" spc="-120" dirty="0">
                <a:solidFill>
                  <a:srgbClr val="001F5F"/>
                </a:solidFill>
                <a:latin typeface="Arial"/>
                <a:cs typeface="Arial"/>
              </a:rPr>
              <a:t>Fleischer’s </a:t>
            </a:r>
            <a:r>
              <a:rPr sz="2400" spc="-100" dirty="0">
                <a:solidFill>
                  <a:srgbClr val="001F5F"/>
                </a:solidFill>
                <a:latin typeface="Arial"/>
                <a:cs typeface="Arial"/>
              </a:rPr>
              <a:t>rings </a:t>
            </a:r>
            <a:r>
              <a:rPr sz="2400" spc="-105" dirty="0">
                <a:solidFill>
                  <a:srgbClr val="001F5F"/>
                </a:solidFill>
                <a:latin typeface="Arial"/>
                <a:cs typeface="Arial"/>
              </a:rPr>
              <a:t>(Wilson’s</a:t>
            </a:r>
            <a:r>
              <a:rPr sz="2400" spc="-190" dirty="0">
                <a:solidFill>
                  <a:srgbClr val="001F5F"/>
                </a:solidFill>
                <a:latin typeface="Arial"/>
                <a:cs typeface="Arial"/>
              </a:rPr>
              <a:t> </a:t>
            </a:r>
            <a:r>
              <a:rPr sz="2400" spc="-145" dirty="0">
                <a:solidFill>
                  <a:srgbClr val="001F5F"/>
                </a:solidFill>
                <a:latin typeface="Arial"/>
                <a:cs typeface="Arial"/>
              </a:rPr>
              <a:t>disease)</a:t>
            </a:r>
            <a:endParaRPr sz="2400">
              <a:latin typeface="Arial"/>
              <a:cs typeface="Arial"/>
            </a:endParaRPr>
          </a:p>
          <a:p>
            <a:pPr marL="355600" indent="-342900">
              <a:lnSpc>
                <a:spcPct val="100000"/>
              </a:lnSpc>
              <a:spcBef>
                <a:spcPts val="575"/>
              </a:spcBef>
              <a:buChar char="•"/>
              <a:tabLst>
                <a:tab pos="354965" algn="l"/>
                <a:tab pos="355600" algn="l"/>
              </a:tabLst>
            </a:pPr>
            <a:r>
              <a:rPr sz="2400" spc="-130" dirty="0">
                <a:solidFill>
                  <a:srgbClr val="001F5F"/>
                </a:solidFill>
                <a:latin typeface="Arial"/>
                <a:cs typeface="Arial"/>
              </a:rPr>
              <a:t>Xanthelasma </a:t>
            </a:r>
            <a:r>
              <a:rPr sz="2400" spc="-55" dirty="0">
                <a:solidFill>
                  <a:srgbClr val="001F5F"/>
                </a:solidFill>
                <a:latin typeface="Arial"/>
                <a:cs typeface="Arial"/>
              </a:rPr>
              <a:t>(primary </a:t>
            </a:r>
            <a:r>
              <a:rPr sz="2400" spc="-45" dirty="0">
                <a:solidFill>
                  <a:srgbClr val="001F5F"/>
                </a:solidFill>
                <a:latin typeface="Arial"/>
                <a:cs typeface="Arial"/>
              </a:rPr>
              <a:t>biliary</a:t>
            </a:r>
            <a:r>
              <a:rPr sz="2400" spc="-240" dirty="0">
                <a:solidFill>
                  <a:srgbClr val="001F5F"/>
                </a:solidFill>
                <a:latin typeface="Arial"/>
                <a:cs typeface="Arial"/>
              </a:rPr>
              <a:t> </a:t>
            </a:r>
            <a:r>
              <a:rPr sz="2400" spc="-85" dirty="0">
                <a:solidFill>
                  <a:srgbClr val="001F5F"/>
                </a:solidFill>
                <a:latin typeface="Arial"/>
                <a:cs typeface="Arial"/>
              </a:rPr>
              <a:t>cirrhosis)</a:t>
            </a:r>
            <a:endParaRPr sz="2400">
              <a:latin typeface="Arial"/>
              <a:cs typeface="Arial"/>
            </a:endParaRPr>
          </a:p>
          <a:p>
            <a:pPr marL="355600" indent="-342900">
              <a:lnSpc>
                <a:spcPct val="100000"/>
              </a:lnSpc>
              <a:spcBef>
                <a:spcPts val="575"/>
              </a:spcBef>
              <a:buChar char="•"/>
              <a:tabLst>
                <a:tab pos="354965" algn="l"/>
                <a:tab pos="355600" algn="l"/>
              </a:tabLst>
            </a:pPr>
            <a:r>
              <a:rPr sz="2400" spc="-85" dirty="0">
                <a:solidFill>
                  <a:srgbClr val="001F5F"/>
                </a:solidFill>
                <a:latin typeface="Arial"/>
                <a:cs typeface="Arial"/>
              </a:rPr>
              <a:t>Parotid enlargement</a:t>
            </a:r>
            <a:r>
              <a:rPr sz="2400" spc="-204" dirty="0">
                <a:solidFill>
                  <a:srgbClr val="001F5F"/>
                </a:solidFill>
                <a:latin typeface="Arial"/>
                <a:cs typeface="Arial"/>
              </a:rPr>
              <a:t> </a:t>
            </a:r>
            <a:r>
              <a:rPr sz="2400" spc="-85" dirty="0">
                <a:solidFill>
                  <a:srgbClr val="001F5F"/>
                </a:solidFill>
                <a:latin typeface="Arial"/>
                <a:cs typeface="Arial"/>
              </a:rPr>
              <a:t>(alcohol)</a:t>
            </a:r>
            <a:endParaRPr sz="2400">
              <a:latin typeface="Arial"/>
              <a:cs typeface="Arial"/>
            </a:endParaRPr>
          </a:p>
        </p:txBody>
      </p:sp>
      <p:sp>
        <p:nvSpPr>
          <p:cNvPr id="3" name="object 3"/>
          <p:cNvSpPr/>
          <p:nvPr/>
        </p:nvSpPr>
        <p:spPr>
          <a:xfrm>
            <a:off x="1298447" y="135636"/>
            <a:ext cx="3383279" cy="123139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31060" y="295401"/>
            <a:ext cx="2679700" cy="696595"/>
          </a:xfrm>
          <a:prstGeom prst="rect">
            <a:avLst/>
          </a:prstGeom>
        </p:spPr>
        <p:txBody>
          <a:bodyPr vert="horz" wrap="square" lIns="0" tIns="12700" rIns="0" bIns="0" rtlCol="0">
            <a:spAutoFit/>
          </a:bodyPr>
          <a:lstStyle/>
          <a:p>
            <a:pPr marL="12700">
              <a:lnSpc>
                <a:spcPct val="100000"/>
              </a:lnSpc>
              <a:spcBef>
                <a:spcPts val="100"/>
              </a:spcBef>
            </a:pPr>
            <a:r>
              <a:rPr sz="4400" b="0" spc="-20" dirty="0">
                <a:solidFill>
                  <a:srgbClr val="BB0000"/>
                </a:solidFill>
                <a:latin typeface="Impact"/>
                <a:cs typeface="Impact"/>
              </a:rPr>
              <a:t>FACE, </a:t>
            </a:r>
            <a:r>
              <a:rPr sz="4400" b="0" spc="-5" dirty="0">
                <a:solidFill>
                  <a:srgbClr val="BB0000"/>
                </a:solidFill>
                <a:latin typeface="Impact"/>
                <a:cs typeface="Impact"/>
              </a:rPr>
              <a:t>EYES</a:t>
            </a:r>
            <a:r>
              <a:rPr sz="4400" b="0" spc="-70" dirty="0">
                <a:solidFill>
                  <a:srgbClr val="BB0000"/>
                </a:solidFill>
                <a:latin typeface="Impact"/>
                <a:cs typeface="Impact"/>
              </a:rPr>
              <a:t> </a:t>
            </a:r>
            <a:r>
              <a:rPr sz="4400" b="0" dirty="0">
                <a:solidFill>
                  <a:srgbClr val="BB0000"/>
                </a:solidFill>
                <a:latin typeface="Impact"/>
                <a:cs typeface="Impact"/>
              </a:rPr>
              <a:t>…</a:t>
            </a:r>
            <a:endParaRPr sz="4400">
              <a:latin typeface="Impact"/>
              <a:cs typeface="Impact"/>
            </a:endParaRPr>
          </a:p>
        </p:txBody>
      </p:sp>
      <p:sp>
        <p:nvSpPr>
          <p:cNvPr id="5" name="object 5"/>
          <p:cNvSpPr/>
          <p:nvPr/>
        </p:nvSpPr>
        <p:spPr>
          <a:xfrm>
            <a:off x="381000" y="3810000"/>
            <a:ext cx="4209288" cy="27005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89576" y="3429000"/>
            <a:ext cx="4154423" cy="29718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715000" y="228600"/>
            <a:ext cx="3200400" cy="189433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634228" y="1897633"/>
            <a:ext cx="386715" cy="173990"/>
          </a:xfrm>
          <a:custGeom>
            <a:avLst/>
            <a:gdLst/>
            <a:ahLst/>
            <a:cxnLst/>
            <a:rect l="l" t="t" r="r" b="b"/>
            <a:pathLst>
              <a:path w="386714" h="173989">
                <a:moveTo>
                  <a:pt x="300318" y="26938"/>
                </a:moveTo>
                <a:lnTo>
                  <a:pt x="0" y="147065"/>
                </a:lnTo>
                <a:lnTo>
                  <a:pt x="10668" y="173989"/>
                </a:lnTo>
                <a:lnTo>
                  <a:pt x="311076" y="53875"/>
                </a:lnTo>
                <a:lnTo>
                  <a:pt x="300318" y="26938"/>
                </a:lnTo>
                <a:close/>
              </a:path>
              <a:path w="386714" h="173989">
                <a:moveTo>
                  <a:pt x="374378" y="21589"/>
                </a:moveTo>
                <a:lnTo>
                  <a:pt x="313689" y="21589"/>
                </a:lnTo>
                <a:lnTo>
                  <a:pt x="324485" y="48513"/>
                </a:lnTo>
                <a:lnTo>
                  <a:pt x="311076" y="53875"/>
                </a:lnTo>
                <a:lnTo>
                  <a:pt x="321818" y="80771"/>
                </a:lnTo>
                <a:lnTo>
                  <a:pt x="374378" y="21589"/>
                </a:lnTo>
                <a:close/>
              </a:path>
              <a:path w="386714" h="173989">
                <a:moveTo>
                  <a:pt x="313689" y="21589"/>
                </a:moveTo>
                <a:lnTo>
                  <a:pt x="300318" y="26938"/>
                </a:lnTo>
                <a:lnTo>
                  <a:pt x="311076" y="53875"/>
                </a:lnTo>
                <a:lnTo>
                  <a:pt x="324485" y="48513"/>
                </a:lnTo>
                <a:lnTo>
                  <a:pt x="313689" y="21589"/>
                </a:lnTo>
                <a:close/>
              </a:path>
              <a:path w="386714" h="173989">
                <a:moveTo>
                  <a:pt x="289560" y="0"/>
                </a:moveTo>
                <a:lnTo>
                  <a:pt x="300318" y="26938"/>
                </a:lnTo>
                <a:lnTo>
                  <a:pt x="313689" y="21589"/>
                </a:lnTo>
                <a:lnTo>
                  <a:pt x="374378" y="21589"/>
                </a:lnTo>
                <a:lnTo>
                  <a:pt x="386334" y="8127"/>
                </a:lnTo>
                <a:lnTo>
                  <a:pt x="289560" y="0"/>
                </a:lnTo>
                <a:close/>
              </a:path>
            </a:pathLst>
          </a:custGeom>
          <a:solidFill>
            <a:srgbClr val="FF0000"/>
          </a:solid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274320"/>
            <a:ext cx="8229600" cy="716280"/>
          </a:xfrm>
          <a:custGeom>
            <a:avLst/>
            <a:gdLst/>
            <a:ahLst/>
            <a:cxnLst/>
            <a:rect l="l" t="t" r="r" b="b"/>
            <a:pathLst>
              <a:path w="8229600" h="716280">
                <a:moveTo>
                  <a:pt x="0" y="716279"/>
                </a:moveTo>
                <a:lnTo>
                  <a:pt x="8229600" y="716279"/>
                </a:lnTo>
                <a:lnTo>
                  <a:pt x="8229600" y="0"/>
                </a:lnTo>
                <a:lnTo>
                  <a:pt x="0" y="0"/>
                </a:lnTo>
                <a:lnTo>
                  <a:pt x="0" y="716279"/>
                </a:lnTo>
                <a:close/>
              </a:path>
            </a:pathLst>
          </a:custGeom>
          <a:solidFill>
            <a:srgbClr val="C0504D"/>
          </a:solidFill>
        </p:spPr>
        <p:txBody>
          <a:bodyPr wrap="square" lIns="0" tIns="0" rIns="0" bIns="0" rtlCol="0"/>
          <a:lstStyle/>
          <a:p>
            <a:endParaRPr/>
          </a:p>
        </p:txBody>
      </p:sp>
      <p:sp>
        <p:nvSpPr>
          <p:cNvPr id="3" name="object 3"/>
          <p:cNvSpPr txBox="1">
            <a:spLocks noGrp="1"/>
          </p:cNvSpPr>
          <p:nvPr>
            <p:ph type="title"/>
          </p:nvPr>
        </p:nvSpPr>
        <p:spPr>
          <a:xfrm>
            <a:off x="3752850" y="316738"/>
            <a:ext cx="1639570" cy="574040"/>
          </a:xfrm>
          <a:prstGeom prst="rect">
            <a:avLst/>
          </a:prstGeom>
        </p:spPr>
        <p:txBody>
          <a:bodyPr vert="horz" wrap="square" lIns="0" tIns="12700" rIns="0" bIns="0" rtlCol="0">
            <a:spAutoFit/>
          </a:bodyPr>
          <a:lstStyle/>
          <a:p>
            <a:pPr marL="12700">
              <a:lnSpc>
                <a:spcPct val="100000"/>
              </a:lnSpc>
              <a:spcBef>
                <a:spcPts val="100"/>
              </a:spcBef>
            </a:pPr>
            <a:r>
              <a:rPr b="0" spc="-345" dirty="0">
                <a:solidFill>
                  <a:srgbClr val="FFFFFF"/>
                </a:solidFill>
                <a:latin typeface="Arial"/>
                <a:cs typeface="Arial"/>
              </a:rPr>
              <a:t>Ja</a:t>
            </a:r>
            <a:r>
              <a:rPr b="0" spc="-350" dirty="0">
                <a:solidFill>
                  <a:srgbClr val="FFFFFF"/>
                </a:solidFill>
                <a:latin typeface="Arial"/>
                <a:cs typeface="Arial"/>
              </a:rPr>
              <a:t>u</a:t>
            </a:r>
            <a:r>
              <a:rPr b="0" spc="-120" dirty="0">
                <a:solidFill>
                  <a:srgbClr val="FFFFFF"/>
                </a:solidFill>
                <a:latin typeface="Arial"/>
                <a:cs typeface="Arial"/>
              </a:rPr>
              <a:t>n</a:t>
            </a:r>
            <a:r>
              <a:rPr b="0" spc="-110" dirty="0">
                <a:solidFill>
                  <a:srgbClr val="FFFFFF"/>
                </a:solidFill>
                <a:latin typeface="Arial"/>
                <a:cs typeface="Arial"/>
              </a:rPr>
              <a:t>d</a:t>
            </a:r>
            <a:r>
              <a:rPr b="0" spc="-155" dirty="0">
                <a:solidFill>
                  <a:srgbClr val="FFFFFF"/>
                </a:solidFill>
                <a:latin typeface="Arial"/>
                <a:cs typeface="Arial"/>
              </a:rPr>
              <a:t>ice</a:t>
            </a:r>
          </a:p>
        </p:txBody>
      </p:sp>
      <p:sp>
        <p:nvSpPr>
          <p:cNvPr id="4" name="object 4"/>
          <p:cNvSpPr/>
          <p:nvPr/>
        </p:nvSpPr>
        <p:spPr>
          <a:xfrm>
            <a:off x="1600200" y="1066800"/>
            <a:ext cx="6236208" cy="30480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76400" y="4419600"/>
            <a:ext cx="6021324" cy="22098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4034" y="316738"/>
            <a:ext cx="7476490" cy="574040"/>
          </a:xfrm>
          <a:prstGeom prst="rect">
            <a:avLst/>
          </a:prstGeom>
        </p:spPr>
        <p:txBody>
          <a:bodyPr vert="horz" wrap="square" lIns="0" tIns="12700" rIns="0" bIns="0" rtlCol="0">
            <a:spAutoFit/>
          </a:bodyPr>
          <a:lstStyle/>
          <a:p>
            <a:pPr marL="12700">
              <a:lnSpc>
                <a:spcPct val="100000"/>
              </a:lnSpc>
              <a:spcBef>
                <a:spcPts val="100"/>
              </a:spcBef>
            </a:pPr>
            <a:r>
              <a:rPr spc="-215" dirty="0"/>
              <a:t>Pale </a:t>
            </a:r>
            <a:r>
              <a:rPr spc="-245" dirty="0"/>
              <a:t>Conjunctiva, </a:t>
            </a:r>
            <a:r>
              <a:rPr spc="-204" dirty="0"/>
              <a:t>due </a:t>
            </a:r>
            <a:r>
              <a:rPr spc="-160" dirty="0"/>
              <a:t>to </a:t>
            </a:r>
            <a:r>
              <a:rPr spc="-240" dirty="0"/>
              <a:t>severe</a:t>
            </a:r>
            <a:r>
              <a:rPr spc="-555" dirty="0"/>
              <a:t> </a:t>
            </a:r>
            <a:r>
              <a:rPr spc="-185" dirty="0"/>
              <a:t>anemia</a:t>
            </a:r>
          </a:p>
        </p:txBody>
      </p:sp>
      <p:sp>
        <p:nvSpPr>
          <p:cNvPr id="3" name="object 3"/>
          <p:cNvSpPr/>
          <p:nvPr/>
        </p:nvSpPr>
        <p:spPr>
          <a:xfrm>
            <a:off x="762000" y="1142998"/>
            <a:ext cx="7620000" cy="5714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2036" y="26619"/>
            <a:ext cx="3982085" cy="574675"/>
          </a:xfrm>
          <a:prstGeom prst="rect">
            <a:avLst/>
          </a:prstGeom>
        </p:spPr>
        <p:txBody>
          <a:bodyPr vert="horz" wrap="square" lIns="0" tIns="12700" rIns="0" bIns="0" rtlCol="0">
            <a:spAutoFit/>
          </a:bodyPr>
          <a:lstStyle/>
          <a:p>
            <a:pPr marL="12700">
              <a:lnSpc>
                <a:spcPct val="100000"/>
              </a:lnSpc>
              <a:spcBef>
                <a:spcPts val="100"/>
              </a:spcBef>
            </a:pPr>
            <a:r>
              <a:rPr spc="-215" dirty="0"/>
              <a:t>General</a:t>
            </a:r>
            <a:r>
              <a:rPr spc="-345" dirty="0"/>
              <a:t> </a:t>
            </a:r>
            <a:r>
              <a:rPr spc="-204" dirty="0"/>
              <a:t>examination</a:t>
            </a:r>
          </a:p>
        </p:txBody>
      </p:sp>
      <p:sp>
        <p:nvSpPr>
          <p:cNvPr id="3" name="object 3"/>
          <p:cNvSpPr txBox="1"/>
          <p:nvPr/>
        </p:nvSpPr>
        <p:spPr>
          <a:xfrm>
            <a:off x="231140" y="672744"/>
            <a:ext cx="8824595" cy="5952490"/>
          </a:xfrm>
          <a:prstGeom prst="rect">
            <a:avLst/>
          </a:prstGeom>
        </p:spPr>
        <p:txBody>
          <a:bodyPr vert="horz" wrap="square" lIns="0" tIns="12700" rIns="0" bIns="0" rtlCol="0">
            <a:spAutoFit/>
          </a:bodyPr>
          <a:lstStyle/>
          <a:p>
            <a:pPr marL="622300" marR="5080" indent="-609600">
              <a:lnSpc>
                <a:spcPct val="110000"/>
              </a:lnSpc>
              <a:spcBef>
                <a:spcPts val="100"/>
              </a:spcBef>
              <a:buChar char="•"/>
              <a:tabLst>
                <a:tab pos="621665" algn="l"/>
                <a:tab pos="622300" algn="l"/>
              </a:tabLst>
            </a:pPr>
            <a:r>
              <a:rPr sz="2800" spc="-155" dirty="0">
                <a:solidFill>
                  <a:srgbClr val="001F5F"/>
                </a:solidFill>
                <a:latin typeface="Arial"/>
                <a:cs typeface="Arial"/>
              </a:rPr>
              <a:t>General </a:t>
            </a:r>
            <a:r>
              <a:rPr sz="2800" spc="-100" dirty="0">
                <a:solidFill>
                  <a:srgbClr val="001F5F"/>
                </a:solidFill>
                <a:latin typeface="Arial"/>
                <a:cs typeface="Arial"/>
              </a:rPr>
              <a:t>examination </a:t>
            </a:r>
            <a:r>
              <a:rPr sz="2800" spc="-145" dirty="0">
                <a:solidFill>
                  <a:srgbClr val="001F5F"/>
                </a:solidFill>
                <a:latin typeface="Arial"/>
                <a:cs typeface="Arial"/>
              </a:rPr>
              <a:t>is </a:t>
            </a:r>
            <a:r>
              <a:rPr sz="2800" spc="-85" dirty="0">
                <a:solidFill>
                  <a:srgbClr val="001F5F"/>
                </a:solidFill>
                <a:latin typeface="Arial"/>
                <a:cs typeface="Arial"/>
              </a:rPr>
              <a:t>actually </a:t>
            </a:r>
            <a:r>
              <a:rPr sz="2800" spc="-35" dirty="0">
                <a:solidFill>
                  <a:srgbClr val="001F5F"/>
                </a:solidFill>
                <a:latin typeface="Arial"/>
                <a:cs typeface="Arial"/>
              </a:rPr>
              <a:t>the </a:t>
            </a:r>
            <a:r>
              <a:rPr sz="2800" spc="-25" dirty="0">
                <a:solidFill>
                  <a:srgbClr val="001F5F"/>
                </a:solidFill>
                <a:latin typeface="Arial"/>
                <a:cs typeface="Arial"/>
              </a:rPr>
              <a:t>first </a:t>
            </a:r>
            <a:r>
              <a:rPr sz="2800" spc="-120" dirty="0">
                <a:solidFill>
                  <a:srgbClr val="001F5F"/>
                </a:solidFill>
                <a:latin typeface="Arial"/>
                <a:cs typeface="Arial"/>
              </a:rPr>
              <a:t>step </a:t>
            </a:r>
            <a:r>
              <a:rPr sz="2800" spc="-10" dirty="0">
                <a:solidFill>
                  <a:srgbClr val="001F5F"/>
                </a:solidFill>
                <a:latin typeface="Arial"/>
                <a:cs typeface="Arial"/>
              </a:rPr>
              <a:t>of </a:t>
            </a:r>
            <a:r>
              <a:rPr sz="2800" spc="-145" dirty="0">
                <a:solidFill>
                  <a:srgbClr val="001F5F"/>
                </a:solidFill>
                <a:latin typeface="Arial"/>
                <a:cs typeface="Arial"/>
              </a:rPr>
              <a:t>physical  </a:t>
            </a:r>
            <a:r>
              <a:rPr sz="2800" spc="-100" dirty="0">
                <a:solidFill>
                  <a:srgbClr val="001F5F"/>
                </a:solidFill>
                <a:latin typeface="Arial"/>
                <a:cs typeface="Arial"/>
              </a:rPr>
              <a:t>examination </a:t>
            </a:r>
            <a:r>
              <a:rPr sz="2800" spc="-135" dirty="0">
                <a:solidFill>
                  <a:srgbClr val="001F5F"/>
                </a:solidFill>
                <a:latin typeface="Arial"/>
                <a:cs typeface="Arial"/>
              </a:rPr>
              <a:t>and </a:t>
            </a:r>
            <a:r>
              <a:rPr sz="2800" spc="-260" dirty="0">
                <a:solidFill>
                  <a:srgbClr val="001F5F"/>
                </a:solidFill>
                <a:latin typeface="Arial"/>
                <a:cs typeface="Arial"/>
              </a:rPr>
              <a:t>Key </a:t>
            </a:r>
            <a:r>
              <a:rPr sz="2800" spc="-95" dirty="0">
                <a:solidFill>
                  <a:srgbClr val="001F5F"/>
                </a:solidFill>
                <a:latin typeface="Arial"/>
                <a:cs typeface="Arial"/>
              </a:rPr>
              <a:t>component </a:t>
            </a:r>
            <a:r>
              <a:rPr sz="2800" spc="-10" dirty="0">
                <a:solidFill>
                  <a:srgbClr val="001F5F"/>
                </a:solidFill>
                <a:latin typeface="Arial"/>
                <a:cs typeface="Arial"/>
              </a:rPr>
              <a:t>of </a:t>
            </a:r>
            <a:r>
              <a:rPr sz="2800" spc="-114" dirty="0">
                <a:solidFill>
                  <a:srgbClr val="001F5F"/>
                </a:solidFill>
                <a:latin typeface="Arial"/>
                <a:cs typeface="Arial"/>
              </a:rPr>
              <a:t>diagnostic</a:t>
            </a:r>
            <a:r>
              <a:rPr sz="2800" spc="-195" dirty="0">
                <a:solidFill>
                  <a:srgbClr val="001F5F"/>
                </a:solidFill>
                <a:latin typeface="Arial"/>
                <a:cs typeface="Arial"/>
              </a:rPr>
              <a:t> </a:t>
            </a:r>
            <a:r>
              <a:rPr sz="2800" spc="-125" dirty="0">
                <a:solidFill>
                  <a:srgbClr val="001F5F"/>
                </a:solidFill>
                <a:latin typeface="Arial"/>
                <a:cs typeface="Arial"/>
              </a:rPr>
              <a:t>approach.</a:t>
            </a:r>
            <a:endParaRPr sz="2800">
              <a:latin typeface="Arial"/>
              <a:cs typeface="Arial"/>
            </a:endParaRPr>
          </a:p>
          <a:p>
            <a:pPr marL="622300" marR="528955" indent="-609600">
              <a:lnSpc>
                <a:spcPct val="110000"/>
              </a:lnSpc>
              <a:spcBef>
                <a:spcPts val="670"/>
              </a:spcBef>
              <a:buChar char="•"/>
              <a:tabLst>
                <a:tab pos="621665" algn="l"/>
                <a:tab pos="622300" algn="l"/>
              </a:tabLst>
            </a:pPr>
            <a:r>
              <a:rPr sz="2800" spc="-95" dirty="0">
                <a:solidFill>
                  <a:srgbClr val="001F5F"/>
                </a:solidFill>
                <a:latin typeface="Arial"/>
                <a:cs typeface="Arial"/>
              </a:rPr>
              <a:t>Inspection </a:t>
            </a:r>
            <a:r>
              <a:rPr sz="2800" spc="-145" dirty="0">
                <a:solidFill>
                  <a:srgbClr val="001F5F"/>
                </a:solidFill>
                <a:latin typeface="Arial"/>
                <a:cs typeface="Arial"/>
              </a:rPr>
              <a:t>is </a:t>
            </a:r>
            <a:r>
              <a:rPr sz="2800" spc="-35" dirty="0">
                <a:solidFill>
                  <a:srgbClr val="001F5F"/>
                </a:solidFill>
                <a:latin typeface="Arial"/>
                <a:cs typeface="Arial"/>
              </a:rPr>
              <a:t>the </a:t>
            </a:r>
            <a:r>
              <a:rPr sz="2800" spc="-65" dirty="0">
                <a:solidFill>
                  <a:srgbClr val="001F5F"/>
                </a:solidFill>
                <a:latin typeface="Arial"/>
                <a:cs typeface="Arial"/>
              </a:rPr>
              <a:t>major method </a:t>
            </a:r>
            <a:r>
              <a:rPr sz="2800" spc="-80" dirty="0">
                <a:solidFill>
                  <a:srgbClr val="001F5F"/>
                </a:solidFill>
                <a:latin typeface="Arial"/>
                <a:cs typeface="Arial"/>
              </a:rPr>
              <a:t>during </a:t>
            </a:r>
            <a:r>
              <a:rPr sz="2800" spc="-130" dirty="0">
                <a:solidFill>
                  <a:srgbClr val="001F5F"/>
                </a:solidFill>
                <a:latin typeface="Arial"/>
                <a:cs typeface="Arial"/>
              </a:rPr>
              <a:t>general  </a:t>
            </a:r>
            <a:r>
              <a:rPr sz="2800" spc="-100" dirty="0">
                <a:solidFill>
                  <a:srgbClr val="001F5F"/>
                </a:solidFill>
                <a:latin typeface="Arial"/>
                <a:cs typeface="Arial"/>
              </a:rPr>
              <a:t>examination, </a:t>
            </a:r>
            <a:r>
              <a:rPr sz="2800" spc="-105" dirty="0">
                <a:solidFill>
                  <a:srgbClr val="001F5F"/>
                </a:solidFill>
                <a:latin typeface="Arial"/>
                <a:cs typeface="Arial"/>
              </a:rPr>
              <a:t>combining </a:t>
            </a:r>
            <a:r>
              <a:rPr sz="2800" spc="15" dirty="0">
                <a:solidFill>
                  <a:srgbClr val="001F5F"/>
                </a:solidFill>
                <a:latin typeface="Arial"/>
                <a:cs typeface="Arial"/>
              </a:rPr>
              <a:t>with </a:t>
            </a:r>
            <a:r>
              <a:rPr sz="2800" spc="-75" dirty="0">
                <a:solidFill>
                  <a:srgbClr val="001F5F"/>
                </a:solidFill>
                <a:latin typeface="Arial"/>
                <a:cs typeface="Arial"/>
              </a:rPr>
              <a:t>palpation,</a:t>
            </a:r>
            <a:r>
              <a:rPr sz="2800" spc="-290" dirty="0">
                <a:solidFill>
                  <a:srgbClr val="001F5F"/>
                </a:solidFill>
                <a:latin typeface="Arial"/>
                <a:cs typeface="Arial"/>
              </a:rPr>
              <a:t> </a:t>
            </a:r>
            <a:r>
              <a:rPr sz="2800" spc="-85" dirty="0">
                <a:solidFill>
                  <a:srgbClr val="001F5F"/>
                </a:solidFill>
                <a:latin typeface="Arial"/>
                <a:cs typeface="Arial"/>
              </a:rPr>
              <a:t>auscultation,  </a:t>
            </a:r>
            <a:r>
              <a:rPr sz="2800" spc="-135" dirty="0">
                <a:solidFill>
                  <a:srgbClr val="001F5F"/>
                </a:solidFill>
                <a:latin typeface="Arial"/>
                <a:cs typeface="Arial"/>
              </a:rPr>
              <a:t>and</a:t>
            </a:r>
            <a:r>
              <a:rPr sz="2800" spc="-140" dirty="0">
                <a:solidFill>
                  <a:srgbClr val="001F5F"/>
                </a:solidFill>
                <a:latin typeface="Arial"/>
                <a:cs typeface="Arial"/>
              </a:rPr>
              <a:t> </a:t>
            </a:r>
            <a:r>
              <a:rPr sz="2800" spc="-110" dirty="0">
                <a:solidFill>
                  <a:srgbClr val="001F5F"/>
                </a:solidFill>
                <a:latin typeface="Arial"/>
                <a:cs typeface="Arial"/>
              </a:rPr>
              <a:t>smelling.</a:t>
            </a:r>
            <a:endParaRPr sz="2800">
              <a:latin typeface="Arial"/>
              <a:cs typeface="Arial"/>
            </a:endParaRPr>
          </a:p>
          <a:p>
            <a:pPr marL="622300" indent="-609600">
              <a:lnSpc>
                <a:spcPct val="100000"/>
              </a:lnSpc>
              <a:spcBef>
                <a:spcPts val="1010"/>
              </a:spcBef>
              <a:buChar char="•"/>
              <a:tabLst>
                <a:tab pos="621665" algn="l"/>
                <a:tab pos="622300" algn="l"/>
                <a:tab pos="1496060" algn="l"/>
              </a:tabLst>
            </a:pPr>
            <a:r>
              <a:rPr sz="2800" spc="-160" dirty="0">
                <a:solidFill>
                  <a:srgbClr val="001F5F"/>
                </a:solidFill>
                <a:latin typeface="Arial"/>
                <a:cs typeface="Arial"/>
              </a:rPr>
              <a:t>Aims	</a:t>
            </a:r>
            <a:r>
              <a:rPr sz="2800" spc="25" dirty="0">
                <a:solidFill>
                  <a:srgbClr val="001F5F"/>
                </a:solidFill>
                <a:latin typeface="Arial"/>
                <a:cs typeface="Arial"/>
              </a:rPr>
              <a:t>to</a:t>
            </a:r>
            <a:endParaRPr sz="2800">
              <a:latin typeface="Arial"/>
              <a:cs typeface="Arial"/>
            </a:endParaRPr>
          </a:p>
          <a:p>
            <a:pPr marL="1022985" lvl="1" indent="-609600">
              <a:lnSpc>
                <a:spcPct val="100000"/>
              </a:lnSpc>
              <a:spcBef>
                <a:spcPts val="915"/>
              </a:spcBef>
              <a:buChar char="–"/>
              <a:tabLst>
                <a:tab pos="1022985" algn="l"/>
                <a:tab pos="1023619" algn="l"/>
              </a:tabLst>
            </a:pPr>
            <a:r>
              <a:rPr sz="2400" spc="-235" dirty="0">
                <a:solidFill>
                  <a:srgbClr val="001F5F"/>
                </a:solidFill>
                <a:latin typeface="Arial"/>
                <a:cs typeface="Arial"/>
              </a:rPr>
              <a:t>Assess </a:t>
            </a:r>
            <a:r>
              <a:rPr sz="2400" spc="-50" dirty="0">
                <a:solidFill>
                  <a:srgbClr val="001F5F"/>
                </a:solidFill>
                <a:latin typeface="Arial"/>
                <a:cs typeface="Arial"/>
              </a:rPr>
              <a:t>patient's </a:t>
            </a:r>
            <a:r>
              <a:rPr sz="2400" spc="-110" dirty="0">
                <a:solidFill>
                  <a:srgbClr val="001F5F"/>
                </a:solidFill>
                <a:latin typeface="Arial"/>
                <a:cs typeface="Arial"/>
              </a:rPr>
              <a:t>general</a:t>
            </a:r>
            <a:r>
              <a:rPr sz="2400" spc="-114" dirty="0">
                <a:solidFill>
                  <a:srgbClr val="001F5F"/>
                </a:solidFill>
                <a:latin typeface="Arial"/>
                <a:cs typeface="Arial"/>
              </a:rPr>
              <a:t> </a:t>
            </a:r>
            <a:r>
              <a:rPr sz="2400" spc="-50" dirty="0">
                <a:solidFill>
                  <a:srgbClr val="001F5F"/>
                </a:solidFill>
                <a:latin typeface="Arial"/>
                <a:cs typeface="Arial"/>
              </a:rPr>
              <a:t>condition</a:t>
            </a:r>
            <a:endParaRPr sz="2400">
              <a:latin typeface="Arial"/>
              <a:cs typeface="Arial"/>
            </a:endParaRPr>
          </a:p>
          <a:p>
            <a:pPr marL="1022985" lvl="1" indent="-609600">
              <a:lnSpc>
                <a:spcPct val="100000"/>
              </a:lnSpc>
              <a:spcBef>
                <a:spcPts val="865"/>
              </a:spcBef>
              <a:buChar char="–"/>
              <a:tabLst>
                <a:tab pos="1022985" algn="l"/>
                <a:tab pos="1023619" algn="l"/>
              </a:tabLst>
            </a:pPr>
            <a:r>
              <a:rPr sz="2400" spc="-85" dirty="0">
                <a:solidFill>
                  <a:srgbClr val="001F5F"/>
                </a:solidFill>
                <a:latin typeface="Arial"/>
                <a:cs typeface="Arial"/>
              </a:rPr>
              <a:t>Detect</a:t>
            </a:r>
            <a:r>
              <a:rPr sz="2400" spc="-155" dirty="0">
                <a:solidFill>
                  <a:srgbClr val="001F5F"/>
                </a:solidFill>
                <a:latin typeface="Arial"/>
                <a:cs typeface="Arial"/>
              </a:rPr>
              <a:t> </a:t>
            </a:r>
            <a:r>
              <a:rPr sz="2400" spc="-80" dirty="0">
                <a:solidFill>
                  <a:srgbClr val="001F5F"/>
                </a:solidFill>
                <a:latin typeface="Arial"/>
                <a:cs typeface="Arial"/>
              </a:rPr>
              <a:t>manifestations</a:t>
            </a:r>
            <a:r>
              <a:rPr sz="2400" spc="-150" dirty="0">
                <a:solidFill>
                  <a:srgbClr val="001F5F"/>
                </a:solidFill>
                <a:latin typeface="Arial"/>
                <a:cs typeface="Arial"/>
              </a:rPr>
              <a:t> </a:t>
            </a:r>
            <a:r>
              <a:rPr sz="2400" spc="-5" dirty="0">
                <a:solidFill>
                  <a:srgbClr val="001F5F"/>
                </a:solidFill>
                <a:latin typeface="Arial"/>
                <a:cs typeface="Arial"/>
              </a:rPr>
              <a:t>of</a:t>
            </a:r>
            <a:r>
              <a:rPr sz="2400" spc="-135" dirty="0">
                <a:solidFill>
                  <a:srgbClr val="001F5F"/>
                </a:solidFill>
                <a:latin typeface="Arial"/>
                <a:cs typeface="Arial"/>
              </a:rPr>
              <a:t> </a:t>
            </a:r>
            <a:r>
              <a:rPr sz="2400" spc="-40" dirty="0">
                <a:solidFill>
                  <a:srgbClr val="001F5F"/>
                </a:solidFill>
                <a:latin typeface="Arial"/>
                <a:cs typeface="Arial"/>
              </a:rPr>
              <a:t>internal</a:t>
            </a:r>
            <a:r>
              <a:rPr sz="2400" spc="-140" dirty="0">
                <a:solidFill>
                  <a:srgbClr val="001F5F"/>
                </a:solidFill>
                <a:latin typeface="Arial"/>
                <a:cs typeface="Arial"/>
              </a:rPr>
              <a:t> </a:t>
            </a:r>
            <a:r>
              <a:rPr sz="2400" spc="35" dirty="0">
                <a:solidFill>
                  <a:srgbClr val="001F5F"/>
                </a:solidFill>
                <a:latin typeface="Arial"/>
                <a:cs typeface="Arial"/>
              </a:rPr>
              <a:t>&amp;</a:t>
            </a:r>
            <a:r>
              <a:rPr sz="2400" spc="-125" dirty="0">
                <a:solidFill>
                  <a:srgbClr val="001F5F"/>
                </a:solidFill>
                <a:latin typeface="Arial"/>
                <a:cs typeface="Arial"/>
              </a:rPr>
              <a:t> </a:t>
            </a:r>
            <a:r>
              <a:rPr sz="2400" spc="-130" dirty="0">
                <a:solidFill>
                  <a:srgbClr val="001F5F"/>
                </a:solidFill>
                <a:latin typeface="Arial"/>
                <a:cs typeface="Arial"/>
              </a:rPr>
              <a:t>systemic</a:t>
            </a:r>
            <a:r>
              <a:rPr sz="2400" spc="-145" dirty="0">
                <a:solidFill>
                  <a:srgbClr val="001F5F"/>
                </a:solidFill>
                <a:latin typeface="Arial"/>
                <a:cs typeface="Arial"/>
              </a:rPr>
              <a:t> </a:t>
            </a:r>
            <a:r>
              <a:rPr sz="2400" spc="-170" dirty="0">
                <a:solidFill>
                  <a:srgbClr val="001F5F"/>
                </a:solidFill>
                <a:latin typeface="Arial"/>
                <a:cs typeface="Arial"/>
              </a:rPr>
              <a:t>diseases</a:t>
            </a:r>
            <a:endParaRPr sz="2400">
              <a:latin typeface="Arial"/>
              <a:cs typeface="Arial"/>
            </a:endParaRPr>
          </a:p>
          <a:p>
            <a:pPr marL="622300" indent="-609600">
              <a:lnSpc>
                <a:spcPct val="100000"/>
              </a:lnSpc>
              <a:spcBef>
                <a:spcPts val="955"/>
              </a:spcBef>
              <a:buChar char="•"/>
              <a:tabLst>
                <a:tab pos="621665" algn="l"/>
                <a:tab pos="622300" algn="l"/>
              </a:tabLst>
            </a:pPr>
            <a:r>
              <a:rPr sz="2800" spc="-140" dirty="0">
                <a:solidFill>
                  <a:srgbClr val="001F5F"/>
                </a:solidFill>
                <a:latin typeface="Arial"/>
                <a:cs typeface="Arial"/>
              </a:rPr>
              <a:t>3 </a:t>
            </a:r>
            <a:r>
              <a:rPr sz="2800" spc="-110" dirty="0">
                <a:solidFill>
                  <a:srgbClr val="001F5F"/>
                </a:solidFill>
                <a:latin typeface="Arial"/>
                <a:cs typeface="Arial"/>
              </a:rPr>
              <a:t>components:</a:t>
            </a:r>
            <a:endParaRPr sz="2800">
              <a:latin typeface="Arial"/>
              <a:cs typeface="Arial"/>
            </a:endParaRPr>
          </a:p>
          <a:p>
            <a:pPr marL="1022985" lvl="1" indent="-609600">
              <a:lnSpc>
                <a:spcPct val="100000"/>
              </a:lnSpc>
              <a:spcBef>
                <a:spcPts val="919"/>
              </a:spcBef>
              <a:buChar char="–"/>
              <a:tabLst>
                <a:tab pos="1022985" algn="l"/>
                <a:tab pos="1023619" algn="l"/>
              </a:tabLst>
            </a:pPr>
            <a:r>
              <a:rPr sz="2400" spc="-80" dirty="0">
                <a:solidFill>
                  <a:srgbClr val="001F5F"/>
                </a:solidFill>
                <a:latin typeface="Arial"/>
                <a:cs typeface="Arial"/>
              </a:rPr>
              <a:t>History </a:t>
            </a:r>
            <a:r>
              <a:rPr sz="2400" spc="-75" dirty="0">
                <a:solidFill>
                  <a:srgbClr val="001F5F"/>
                </a:solidFill>
                <a:latin typeface="Arial"/>
                <a:cs typeface="Arial"/>
              </a:rPr>
              <a:t>taking </a:t>
            </a:r>
            <a:r>
              <a:rPr sz="2400" spc="-140" dirty="0">
                <a:solidFill>
                  <a:srgbClr val="001F5F"/>
                </a:solidFill>
                <a:latin typeface="Arial"/>
                <a:cs typeface="Arial"/>
              </a:rPr>
              <a:t>– </a:t>
            </a:r>
            <a:r>
              <a:rPr sz="2400" spc="-185" dirty="0">
                <a:solidFill>
                  <a:srgbClr val="001F5F"/>
                </a:solidFill>
                <a:latin typeface="Arial"/>
                <a:cs typeface="Arial"/>
              </a:rPr>
              <a:t>Clues </a:t>
            </a:r>
            <a:r>
              <a:rPr sz="2400" spc="-110" dirty="0">
                <a:solidFill>
                  <a:srgbClr val="001F5F"/>
                </a:solidFill>
                <a:latin typeface="Arial"/>
                <a:cs typeface="Arial"/>
              </a:rPr>
              <a:t>are </a:t>
            </a:r>
            <a:r>
              <a:rPr sz="2400" spc="-30" dirty="0">
                <a:solidFill>
                  <a:srgbClr val="001F5F"/>
                </a:solidFill>
                <a:latin typeface="Arial"/>
                <a:cs typeface="Arial"/>
              </a:rPr>
              <a:t>the</a:t>
            </a:r>
            <a:r>
              <a:rPr sz="2400" spc="-215" dirty="0">
                <a:solidFill>
                  <a:srgbClr val="001F5F"/>
                </a:solidFill>
                <a:latin typeface="Arial"/>
                <a:cs typeface="Arial"/>
              </a:rPr>
              <a:t> </a:t>
            </a:r>
            <a:r>
              <a:rPr sz="2400" spc="-114" dirty="0">
                <a:solidFill>
                  <a:srgbClr val="001F5F"/>
                </a:solidFill>
                <a:latin typeface="Arial"/>
                <a:cs typeface="Arial"/>
              </a:rPr>
              <a:t>symptoms</a:t>
            </a:r>
            <a:endParaRPr sz="2400">
              <a:latin typeface="Arial"/>
              <a:cs typeface="Arial"/>
            </a:endParaRPr>
          </a:p>
          <a:p>
            <a:pPr marL="1022985" lvl="1" indent="-609600">
              <a:lnSpc>
                <a:spcPct val="100000"/>
              </a:lnSpc>
              <a:spcBef>
                <a:spcPts val="865"/>
              </a:spcBef>
              <a:buChar char="–"/>
              <a:tabLst>
                <a:tab pos="1022985" algn="l"/>
                <a:tab pos="1023619" algn="l"/>
              </a:tabLst>
            </a:pPr>
            <a:r>
              <a:rPr sz="2400" spc="-160" dirty="0">
                <a:solidFill>
                  <a:srgbClr val="FF0000"/>
                </a:solidFill>
                <a:latin typeface="Arial"/>
                <a:cs typeface="Arial"/>
              </a:rPr>
              <a:t>Physical </a:t>
            </a:r>
            <a:r>
              <a:rPr sz="2400" spc="-165" dirty="0">
                <a:solidFill>
                  <a:srgbClr val="FF0000"/>
                </a:solidFill>
                <a:latin typeface="Arial"/>
                <a:cs typeface="Arial"/>
              </a:rPr>
              <a:t>exam </a:t>
            </a:r>
            <a:r>
              <a:rPr sz="2400" spc="-65" dirty="0">
                <a:solidFill>
                  <a:srgbClr val="FF0000"/>
                </a:solidFill>
                <a:latin typeface="Arial"/>
                <a:cs typeface="Arial"/>
              </a:rPr>
              <a:t>- </a:t>
            </a:r>
            <a:r>
              <a:rPr sz="2400" spc="-185" dirty="0">
                <a:solidFill>
                  <a:srgbClr val="FF0000"/>
                </a:solidFill>
                <a:latin typeface="Arial"/>
                <a:cs typeface="Arial"/>
              </a:rPr>
              <a:t>Clues </a:t>
            </a:r>
            <a:r>
              <a:rPr sz="2400" spc="-110" dirty="0">
                <a:solidFill>
                  <a:srgbClr val="FF0000"/>
                </a:solidFill>
                <a:latin typeface="Arial"/>
                <a:cs typeface="Arial"/>
              </a:rPr>
              <a:t>are </a:t>
            </a:r>
            <a:r>
              <a:rPr sz="2400" spc="-30" dirty="0">
                <a:solidFill>
                  <a:srgbClr val="FF0000"/>
                </a:solidFill>
                <a:latin typeface="Arial"/>
                <a:cs typeface="Arial"/>
              </a:rPr>
              <a:t>the</a:t>
            </a:r>
            <a:r>
              <a:rPr sz="2400" spc="-114" dirty="0">
                <a:solidFill>
                  <a:srgbClr val="FF0000"/>
                </a:solidFill>
                <a:latin typeface="Arial"/>
                <a:cs typeface="Arial"/>
              </a:rPr>
              <a:t> </a:t>
            </a:r>
            <a:r>
              <a:rPr sz="2400" spc="-165" dirty="0">
                <a:solidFill>
                  <a:srgbClr val="FF0000"/>
                </a:solidFill>
                <a:latin typeface="Arial"/>
                <a:cs typeface="Arial"/>
              </a:rPr>
              <a:t>signs</a:t>
            </a:r>
            <a:endParaRPr sz="2400">
              <a:latin typeface="Arial"/>
              <a:cs typeface="Arial"/>
            </a:endParaRPr>
          </a:p>
          <a:p>
            <a:pPr marL="1022985" lvl="1" indent="-609600">
              <a:lnSpc>
                <a:spcPct val="100000"/>
              </a:lnSpc>
              <a:spcBef>
                <a:spcPts val="865"/>
              </a:spcBef>
              <a:buChar char="–"/>
              <a:tabLst>
                <a:tab pos="1022985" algn="l"/>
                <a:tab pos="1023619" algn="l"/>
              </a:tabLst>
            </a:pPr>
            <a:r>
              <a:rPr sz="2400" spc="-95" dirty="0">
                <a:solidFill>
                  <a:srgbClr val="001F5F"/>
                </a:solidFill>
                <a:latin typeface="Arial"/>
                <a:cs typeface="Arial"/>
              </a:rPr>
              <a:t>Investigations </a:t>
            </a:r>
            <a:r>
              <a:rPr sz="2400" spc="-65" dirty="0">
                <a:solidFill>
                  <a:srgbClr val="001F5F"/>
                </a:solidFill>
                <a:latin typeface="Arial"/>
                <a:cs typeface="Arial"/>
              </a:rPr>
              <a:t>- </a:t>
            </a:r>
            <a:r>
              <a:rPr sz="2400" spc="-185" dirty="0">
                <a:solidFill>
                  <a:srgbClr val="001F5F"/>
                </a:solidFill>
                <a:latin typeface="Arial"/>
                <a:cs typeface="Arial"/>
              </a:rPr>
              <a:t>Clues </a:t>
            </a:r>
            <a:r>
              <a:rPr sz="2400" spc="-110" dirty="0">
                <a:solidFill>
                  <a:srgbClr val="001F5F"/>
                </a:solidFill>
                <a:latin typeface="Arial"/>
                <a:cs typeface="Arial"/>
              </a:rPr>
              <a:t>are </a:t>
            </a:r>
            <a:r>
              <a:rPr sz="2400" spc="-45" dirty="0">
                <a:solidFill>
                  <a:srgbClr val="001F5F"/>
                </a:solidFill>
                <a:latin typeface="Arial"/>
                <a:cs typeface="Arial"/>
              </a:rPr>
              <a:t>test</a:t>
            </a:r>
            <a:r>
              <a:rPr sz="2400" spc="-229" dirty="0">
                <a:solidFill>
                  <a:srgbClr val="001F5F"/>
                </a:solidFill>
                <a:latin typeface="Arial"/>
                <a:cs typeface="Arial"/>
              </a:rPr>
              <a:t> </a:t>
            </a:r>
            <a:r>
              <a:rPr sz="2400" spc="-85" dirty="0">
                <a:solidFill>
                  <a:srgbClr val="001F5F"/>
                </a:solidFill>
                <a:latin typeface="Arial"/>
                <a:cs typeface="Arial"/>
              </a:rPr>
              <a:t>results</a:t>
            </a:r>
            <a:endParaRPr sz="24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533400"/>
            <a:ext cx="8153400" cy="5638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3400" y="228600"/>
            <a:ext cx="8112252" cy="6096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50333" y="550340"/>
            <a:ext cx="8413608" cy="60567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5800" y="217931"/>
            <a:ext cx="7924800" cy="648766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95955" y="228600"/>
            <a:ext cx="4924044" cy="32385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667000" y="3816096"/>
            <a:ext cx="4953000" cy="273710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1437" y="1918157"/>
            <a:ext cx="2623820" cy="391795"/>
          </a:xfrm>
          <a:prstGeom prst="rect">
            <a:avLst/>
          </a:prstGeom>
        </p:spPr>
        <p:txBody>
          <a:bodyPr vert="horz" wrap="square" lIns="0" tIns="12700" rIns="0" bIns="0" rtlCol="0">
            <a:spAutoFit/>
          </a:bodyPr>
          <a:lstStyle/>
          <a:p>
            <a:pPr marL="12700">
              <a:lnSpc>
                <a:spcPct val="100000"/>
              </a:lnSpc>
              <a:spcBef>
                <a:spcPts val="100"/>
              </a:spcBef>
            </a:pPr>
            <a:r>
              <a:rPr sz="2400" spc="-130" dirty="0">
                <a:solidFill>
                  <a:srgbClr val="001F5F"/>
                </a:solidFill>
              </a:rPr>
              <a:t>Parotid</a:t>
            </a:r>
            <a:r>
              <a:rPr sz="2400" spc="-229" dirty="0">
                <a:solidFill>
                  <a:srgbClr val="001F5F"/>
                </a:solidFill>
              </a:rPr>
              <a:t> </a:t>
            </a:r>
            <a:r>
              <a:rPr sz="2400" spc="-145" dirty="0">
                <a:solidFill>
                  <a:srgbClr val="001F5F"/>
                </a:solidFill>
              </a:rPr>
              <a:t>enlargement</a:t>
            </a:r>
            <a:endParaRPr sz="2400"/>
          </a:p>
        </p:txBody>
      </p:sp>
      <p:sp>
        <p:nvSpPr>
          <p:cNvPr id="5" name="object 5"/>
          <p:cNvSpPr txBox="1"/>
          <p:nvPr/>
        </p:nvSpPr>
        <p:spPr>
          <a:xfrm>
            <a:off x="152501" y="4966792"/>
            <a:ext cx="2359025" cy="1489075"/>
          </a:xfrm>
          <a:prstGeom prst="rect">
            <a:avLst/>
          </a:prstGeom>
        </p:spPr>
        <p:txBody>
          <a:bodyPr vert="horz" wrap="square" lIns="0" tIns="12700" rIns="0" bIns="0" rtlCol="0">
            <a:spAutoFit/>
          </a:bodyPr>
          <a:lstStyle/>
          <a:p>
            <a:pPr marL="356870">
              <a:lnSpc>
                <a:spcPct val="100000"/>
              </a:lnSpc>
              <a:spcBef>
                <a:spcPts val="100"/>
              </a:spcBef>
            </a:pPr>
            <a:r>
              <a:rPr sz="2400" b="1" spc="-120" dirty="0">
                <a:solidFill>
                  <a:srgbClr val="001F5F"/>
                </a:solidFill>
                <a:latin typeface="Trebuchet MS"/>
                <a:cs typeface="Trebuchet MS"/>
              </a:rPr>
              <a:t>Xanthelasma</a:t>
            </a:r>
            <a:endParaRPr sz="2400">
              <a:latin typeface="Trebuchet MS"/>
              <a:cs typeface="Trebuchet MS"/>
            </a:endParaRPr>
          </a:p>
          <a:p>
            <a:pPr marL="500380" marR="5080" indent="-488315">
              <a:lnSpc>
                <a:spcPct val="100000"/>
              </a:lnSpc>
              <a:spcBef>
                <a:spcPts val="5"/>
              </a:spcBef>
            </a:pPr>
            <a:r>
              <a:rPr sz="2400" spc="-20" dirty="0">
                <a:latin typeface="Arial"/>
                <a:cs typeface="Arial"/>
              </a:rPr>
              <a:t>fat </a:t>
            </a:r>
            <a:r>
              <a:rPr sz="2400" spc="-80" dirty="0">
                <a:latin typeface="Arial"/>
                <a:cs typeface="Arial"/>
              </a:rPr>
              <a:t>builds up</a:t>
            </a:r>
            <a:r>
              <a:rPr sz="2400" spc="-370" dirty="0">
                <a:latin typeface="Arial"/>
                <a:cs typeface="Arial"/>
              </a:rPr>
              <a:t> </a:t>
            </a:r>
            <a:r>
              <a:rPr sz="2400" spc="-70" dirty="0">
                <a:latin typeface="Arial"/>
                <a:cs typeface="Arial"/>
              </a:rPr>
              <a:t>under  </a:t>
            </a:r>
            <a:r>
              <a:rPr sz="2400" spc="-30" dirty="0">
                <a:latin typeface="Arial"/>
                <a:cs typeface="Arial"/>
              </a:rPr>
              <a:t>the </a:t>
            </a:r>
            <a:r>
              <a:rPr sz="2400" spc="-120" dirty="0">
                <a:latin typeface="Arial"/>
                <a:cs typeface="Arial"/>
              </a:rPr>
              <a:t>surface</a:t>
            </a:r>
            <a:r>
              <a:rPr sz="2400" spc="-250" dirty="0">
                <a:latin typeface="Arial"/>
                <a:cs typeface="Arial"/>
              </a:rPr>
              <a:t> </a:t>
            </a:r>
            <a:r>
              <a:rPr sz="2400" spc="-10" dirty="0">
                <a:latin typeface="Arial"/>
                <a:cs typeface="Arial"/>
              </a:rPr>
              <a:t>of</a:t>
            </a:r>
            <a:endParaRPr sz="2400">
              <a:latin typeface="Arial"/>
              <a:cs typeface="Arial"/>
            </a:endParaRPr>
          </a:p>
          <a:p>
            <a:pPr marL="828040">
              <a:lnSpc>
                <a:spcPct val="100000"/>
              </a:lnSpc>
            </a:pPr>
            <a:r>
              <a:rPr sz="2400" spc="-30" dirty="0">
                <a:latin typeface="Arial"/>
                <a:cs typeface="Arial"/>
              </a:rPr>
              <a:t>the</a:t>
            </a:r>
            <a:r>
              <a:rPr sz="2400" spc="-135" dirty="0">
                <a:latin typeface="Arial"/>
                <a:cs typeface="Arial"/>
              </a:rPr>
              <a:t> </a:t>
            </a:r>
            <a:r>
              <a:rPr sz="2400" spc="-105" dirty="0">
                <a:latin typeface="Arial"/>
                <a:cs typeface="Arial"/>
              </a:rPr>
              <a:t>skin.</a:t>
            </a:r>
            <a:endParaRPr sz="240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7666" y="388365"/>
            <a:ext cx="7268845" cy="513715"/>
          </a:xfrm>
          <a:prstGeom prst="rect">
            <a:avLst/>
          </a:prstGeom>
        </p:spPr>
        <p:txBody>
          <a:bodyPr vert="horz" wrap="square" lIns="0" tIns="13335" rIns="0" bIns="0" rtlCol="0">
            <a:spAutoFit/>
          </a:bodyPr>
          <a:lstStyle/>
          <a:p>
            <a:pPr marL="12700">
              <a:lnSpc>
                <a:spcPct val="100000"/>
              </a:lnSpc>
              <a:spcBef>
                <a:spcPts val="105"/>
              </a:spcBef>
            </a:pPr>
            <a:r>
              <a:rPr sz="3200" spc="-175" dirty="0"/>
              <a:t>Evaluation </a:t>
            </a:r>
            <a:r>
              <a:rPr sz="3200" spc="-130" dirty="0"/>
              <a:t>of </a:t>
            </a:r>
            <a:r>
              <a:rPr sz="3200" spc="-204" dirty="0"/>
              <a:t>Frontal </a:t>
            </a:r>
            <a:r>
              <a:rPr sz="3200" spc="-145" dirty="0"/>
              <a:t>and </a:t>
            </a:r>
            <a:r>
              <a:rPr sz="3200" spc="-120" dirty="0"/>
              <a:t>Maxillary</a:t>
            </a:r>
            <a:r>
              <a:rPr sz="3200" spc="-690" dirty="0"/>
              <a:t> </a:t>
            </a:r>
            <a:r>
              <a:rPr sz="3200" spc="-155" dirty="0"/>
              <a:t>Sinuses</a:t>
            </a:r>
            <a:endParaRPr sz="3200"/>
          </a:p>
        </p:txBody>
      </p:sp>
      <p:sp>
        <p:nvSpPr>
          <p:cNvPr id="3" name="object 3"/>
          <p:cNvSpPr/>
          <p:nvPr/>
        </p:nvSpPr>
        <p:spPr>
          <a:xfrm>
            <a:off x="1600200" y="1066798"/>
            <a:ext cx="6455663" cy="57911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63495" y="59435"/>
            <a:ext cx="2310384" cy="12313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96108" y="219201"/>
            <a:ext cx="1607185"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BB0000"/>
                </a:solidFill>
                <a:latin typeface="Impact"/>
                <a:cs typeface="Impact"/>
              </a:rPr>
              <a:t>MOUTH</a:t>
            </a:r>
            <a:endParaRPr sz="4400">
              <a:latin typeface="Impact"/>
              <a:cs typeface="Impact"/>
            </a:endParaRPr>
          </a:p>
        </p:txBody>
      </p:sp>
      <p:sp>
        <p:nvSpPr>
          <p:cNvPr id="4" name="object 4"/>
          <p:cNvSpPr txBox="1"/>
          <p:nvPr/>
        </p:nvSpPr>
        <p:spPr>
          <a:xfrm>
            <a:off x="535940" y="943101"/>
            <a:ext cx="3275329" cy="4788535"/>
          </a:xfrm>
          <a:prstGeom prst="rect">
            <a:avLst/>
          </a:prstGeom>
        </p:spPr>
        <p:txBody>
          <a:bodyPr vert="horz" wrap="square" lIns="0" tIns="44450" rIns="0" bIns="0" rtlCol="0">
            <a:spAutoFit/>
          </a:bodyPr>
          <a:lstStyle/>
          <a:p>
            <a:pPr marL="355600" indent="-342900">
              <a:lnSpc>
                <a:spcPct val="100000"/>
              </a:lnSpc>
              <a:spcBef>
                <a:spcPts val="350"/>
              </a:spcBef>
              <a:buChar char="•"/>
              <a:tabLst>
                <a:tab pos="354965" algn="l"/>
                <a:tab pos="355600" algn="l"/>
              </a:tabLst>
            </a:pPr>
            <a:r>
              <a:rPr sz="2100" spc="-85" dirty="0">
                <a:latin typeface="Arial"/>
                <a:cs typeface="Arial"/>
              </a:rPr>
              <a:t>Breath </a:t>
            </a:r>
            <a:r>
              <a:rPr sz="2100" spc="-25" dirty="0">
                <a:latin typeface="Arial"/>
                <a:cs typeface="Arial"/>
              </a:rPr>
              <a:t>(fetor</a:t>
            </a:r>
            <a:r>
              <a:rPr sz="2100" spc="-150" dirty="0">
                <a:latin typeface="Arial"/>
                <a:cs typeface="Arial"/>
              </a:rPr>
              <a:t> </a:t>
            </a:r>
            <a:r>
              <a:rPr sz="2100" spc="-85" dirty="0">
                <a:latin typeface="Arial"/>
                <a:cs typeface="Arial"/>
              </a:rPr>
              <a:t>hepaticus)</a:t>
            </a:r>
            <a:endParaRPr sz="2100">
              <a:latin typeface="Arial"/>
              <a:cs typeface="Arial"/>
            </a:endParaRPr>
          </a:p>
          <a:p>
            <a:pPr marL="355600" indent="-342900">
              <a:lnSpc>
                <a:spcPct val="100000"/>
              </a:lnSpc>
              <a:spcBef>
                <a:spcPts val="254"/>
              </a:spcBef>
              <a:buChar char="•"/>
              <a:tabLst>
                <a:tab pos="354965" algn="l"/>
                <a:tab pos="355600" algn="l"/>
              </a:tabLst>
            </a:pPr>
            <a:r>
              <a:rPr sz="2100" spc="-150" dirty="0">
                <a:latin typeface="Arial"/>
                <a:cs typeface="Arial"/>
              </a:rPr>
              <a:t>Lips</a:t>
            </a:r>
            <a:endParaRPr sz="2100">
              <a:latin typeface="Arial"/>
              <a:cs typeface="Arial"/>
            </a:endParaRPr>
          </a:p>
          <a:p>
            <a:pPr marL="756285" lvl="1" indent="-286385">
              <a:lnSpc>
                <a:spcPct val="100000"/>
              </a:lnSpc>
              <a:spcBef>
                <a:spcPts val="240"/>
              </a:spcBef>
              <a:buChar char="–"/>
              <a:tabLst>
                <a:tab pos="756285" algn="l"/>
                <a:tab pos="756920" algn="l"/>
              </a:tabLst>
            </a:pPr>
            <a:r>
              <a:rPr sz="2000" spc="-80" dirty="0">
                <a:latin typeface="Arial"/>
                <a:cs typeface="Arial"/>
              </a:rPr>
              <a:t>Angular</a:t>
            </a:r>
            <a:r>
              <a:rPr sz="2000" spc="-130" dirty="0">
                <a:latin typeface="Arial"/>
                <a:cs typeface="Arial"/>
              </a:rPr>
              <a:t> </a:t>
            </a:r>
            <a:r>
              <a:rPr sz="2000" spc="-45" dirty="0">
                <a:latin typeface="Arial"/>
                <a:cs typeface="Arial"/>
              </a:rPr>
              <a:t>stomatitis</a:t>
            </a:r>
            <a:endParaRPr sz="2000">
              <a:latin typeface="Arial"/>
              <a:cs typeface="Arial"/>
            </a:endParaRPr>
          </a:p>
          <a:p>
            <a:pPr marL="756285" lvl="1" indent="-286385">
              <a:lnSpc>
                <a:spcPct val="100000"/>
              </a:lnSpc>
              <a:spcBef>
                <a:spcPts val="240"/>
              </a:spcBef>
              <a:buChar char="–"/>
              <a:tabLst>
                <a:tab pos="756285" algn="l"/>
                <a:tab pos="756920" algn="l"/>
              </a:tabLst>
            </a:pPr>
            <a:r>
              <a:rPr sz="2000" spc="-70" dirty="0">
                <a:latin typeface="Arial"/>
                <a:cs typeface="Arial"/>
              </a:rPr>
              <a:t>Cheilitis</a:t>
            </a:r>
            <a:endParaRPr sz="2000">
              <a:latin typeface="Arial"/>
              <a:cs typeface="Arial"/>
            </a:endParaRPr>
          </a:p>
          <a:p>
            <a:pPr marL="756285" lvl="1" indent="-286385">
              <a:lnSpc>
                <a:spcPct val="100000"/>
              </a:lnSpc>
              <a:spcBef>
                <a:spcPts val="245"/>
              </a:spcBef>
              <a:buChar char="–"/>
              <a:tabLst>
                <a:tab pos="756285" algn="l"/>
                <a:tab pos="756920" algn="l"/>
              </a:tabLst>
            </a:pPr>
            <a:r>
              <a:rPr sz="2000" spc="-60" dirty="0">
                <a:latin typeface="Arial"/>
                <a:cs typeface="Arial"/>
              </a:rPr>
              <a:t>Ulceration</a:t>
            </a:r>
            <a:endParaRPr sz="2000">
              <a:latin typeface="Arial"/>
              <a:cs typeface="Arial"/>
            </a:endParaRPr>
          </a:p>
          <a:p>
            <a:pPr marL="756285" lvl="1" indent="-286385">
              <a:lnSpc>
                <a:spcPct val="100000"/>
              </a:lnSpc>
              <a:spcBef>
                <a:spcPts val="240"/>
              </a:spcBef>
              <a:buChar char="–"/>
              <a:tabLst>
                <a:tab pos="756285" algn="l"/>
                <a:tab pos="756920" algn="l"/>
              </a:tabLst>
            </a:pPr>
            <a:r>
              <a:rPr sz="2000" spc="-135" dirty="0">
                <a:latin typeface="Arial"/>
                <a:cs typeface="Arial"/>
              </a:rPr>
              <a:t>Peutz-Jeghers</a:t>
            </a:r>
            <a:r>
              <a:rPr sz="2000" spc="-125" dirty="0">
                <a:latin typeface="Arial"/>
                <a:cs typeface="Arial"/>
              </a:rPr>
              <a:t> </a:t>
            </a:r>
            <a:r>
              <a:rPr sz="2000" spc="-95" dirty="0">
                <a:latin typeface="Arial"/>
                <a:cs typeface="Arial"/>
              </a:rPr>
              <a:t>syndrome</a:t>
            </a:r>
            <a:endParaRPr sz="2000">
              <a:latin typeface="Arial"/>
              <a:cs typeface="Arial"/>
            </a:endParaRPr>
          </a:p>
          <a:p>
            <a:pPr marL="355600" indent="-342900">
              <a:lnSpc>
                <a:spcPct val="100000"/>
              </a:lnSpc>
              <a:spcBef>
                <a:spcPts val="250"/>
              </a:spcBef>
              <a:buChar char="•"/>
              <a:tabLst>
                <a:tab pos="354965" algn="l"/>
                <a:tab pos="355600" algn="l"/>
              </a:tabLst>
            </a:pPr>
            <a:r>
              <a:rPr sz="2100" spc="-170" dirty="0">
                <a:latin typeface="Arial"/>
                <a:cs typeface="Arial"/>
              </a:rPr>
              <a:t>Gums</a:t>
            </a:r>
            <a:endParaRPr sz="2100">
              <a:latin typeface="Arial"/>
              <a:cs typeface="Arial"/>
            </a:endParaRPr>
          </a:p>
          <a:p>
            <a:pPr marL="756285" lvl="1" indent="-286385">
              <a:lnSpc>
                <a:spcPct val="100000"/>
              </a:lnSpc>
              <a:spcBef>
                <a:spcPts val="240"/>
              </a:spcBef>
              <a:buChar char="–"/>
              <a:tabLst>
                <a:tab pos="756285" algn="l"/>
                <a:tab pos="756920" algn="l"/>
              </a:tabLst>
            </a:pPr>
            <a:r>
              <a:rPr sz="2000" spc="-70" dirty="0">
                <a:latin typeface="Arial"/>
                <a:cs typeface="Arial"/>
              </a:rPr>
              <a:t>Gingivitis,</a:t>
            </a:r>
            <a:r>
              <a:rPr sz="2000" spc="-105" dirty="0">
                <a:latin typeface="Arial"/>
                <a:cs typeface="Arial"/>
              </a:rPr>
              <a:t> </a:t>
            </a:r>
            <a:r>
              <a:rPr sz="2000" spc="-75" dirty="0">
                <a:latin typeface="Arial"/>
                <a:cs typeface="Arial"/>
              </a:rPr>
              <a:t>bleeding</a:t>
            </a:r>
            <a:endParaRPr sz="2000">
              <a:latin typeface="Arial"/>
              <a:cs typeface="Arial"/>
            </a:endParaRPr>
          </a:p>
          <a:p>
            <a:pPr marL="756285" lvl="1" indent="-286385">
              <a:lnSpc>
                <a:spcPct val="100000"/>
              </a:lnSpc>
              <a:spcBef>
                <a:spcPts val="245"/>
              </a:spcBef>
              <a:buFont typeface="Arial"/>
              <a:buChar char="–"/>
              <a:tabLst>
                <a:tab pos="756285" algn="l"/>
                <a:tab pos="756920" algn="l"/>
              </a:tabLst>
            </a:pPr>
            <a:r>
              <a:rPr sz="2000" i="1" spc="-90" dirty="0">
                <a:latin typeface="Trebuchet MS"/>
                <a:cs typeface="Trebuchet MS"/>
              </a:rPr>
              <a:t>Candida</a:t>
            </a:r>
            <a:r>
              <a:rPr sz="2000" i="1" spc="-165" dirty="0">
                <a:latin typeface="Trebuchet MS"/>
                <a:cs typeface="Trebuchet MS"/>
              </a:rPr>
              <a:t> </a:t>
            </a:r>
            <a:r>
              <a:rPr sz="2000" i="1" spc="-90" dirty="0">
                <a:latin typeface="Trebuchet MS"/>
                <a:cs typeface="Trebuchet MS"/>
              </a:rPr>
              <a:t>albicans</a:t>
            </a:r>
            <a:endParaRPr sz="2000">
              <a:latin typeface="Trebuchet MS"/>
              <a:cs typeface="Trebuchet MS"/>
            </a:endParaRPr>
          </a:p>
          <a:p>
            <a:pPr marL="756285" lvl="1" indent="-286385">
              <a:lnSpc>
                <a:spcPct val="100000"/>
              </a:lnSpc>
              <a:spcBef>
                <a:spcPts val="240"/>
              </a:spcBef>
              <a:buChar char="–"/>
              <a:tabLst>
                <a:tab pos="756285" algn="l"/>
                <a:tab pos="756920" algn="l"/>
              </a:tabLst>
            </a:pPr>
            <a:r>
              <a:rPr sz="2000" spc="-70" dirty="0">
                <a:latin typeface="Arial"/>
                <a:cs typeface="Arial"/>
              </a:rPr>
              <a:t>Pigmentation</a:t>
            </a:r>
            <a:endParaRPr sz="2000">
              <a:latin typeface="Arial"/>
              <a:cs typeface="Arial"/>
            </a:endParaRPr>
          </a:p>
          <a:p>
            <a:pPr marL="355600" indent="-342900">
              <a:lnSpc>
                <a:spcPct val="100000"/>
              </a:lnSpc>
              <a:spcBef>
                <a:spcPts val="245"/>
              </a:spcBef>
              <a:buChar char="•"/>
              <a:tabLst>
                <a:tab pos="354965" algn="l"/>
                <a:tab pos="355600" algn="l"/>
              </a:tabLst>
            </a:pPr>
            <a:r>
              <a:rPr sz="2100" spc="-165" dirty="0">
                <a:latin typeface="Arial"/>
                <a:cs typeface="Arial"/>
              </a:rPr>
              <a:t>Tongue</a:t>
            </a:r>
            <a:endParaRPr sz="2100">
              <a:latin typeface="Arial"/>
              <a:cs typeface="Arial"/>
            </a:endParaRPr>
          </a:p>
          <a:p>
            <a:pPr marL="756285" lvl="1" indent="-286385">
              <a:lnSpc>
                <a:spcPct val="100000"/>
              </a:lnSpc>
              <a:spcBef>
                <a:spcPts val="245"/>
              </a:spcBef>
              <a:buChar char="–"/>
              <a:tabLst>
                <a:tab pos="756285" algn="l"/>
                <a:tab pos="756920" algn="l"/>
              </a:tabLst>
            </a:pPr>
            <a:r>
              <a:rPr sz="2000" spc="-55" dirty="0">
                <a:latin typeface="Arial"/>
                <a:cs typeface="Arial"/>
              </a:rPr>
              <a:t>Atrophic</a:t>
            </a:r>
            <a:r>
              <a:rPr sz="2000" spc="-120" dirty="0">
                <a:latin typeface="Arial"/>
                <a:cs typeface="Arial"/>
              </a:rPr>
              <a:t> </a:t>
            </a:r>
            <a:r>
              <a:rPr sz="2000" spc="-85" dirty="0">
                <a:latin typeface="Arial"/>
                <a:cs typeface="Arial"/>
              </a:rPr>
              <a:t>glossitis</a:t>
            </a:r>
            <a:endParaRPr sz="2000">
              <a:latin typeface="Arial"/>
              <a:cs typeface="Arial"/>
            </a:endParaRPr>
          </a:p>
          <a:p>
            <a:pPr marL="756285" lvl="1" indent="-286385">
              <a:lnSpc>
                <a:spcPct val="100000"/>
              </a:lnSpc>
              <a:spcBef>
                <a:spcPts val="240"/>
              </a:spcBef>
              <a:buChar char="–"/>
              <a:tabLst>
                <a:tab pos="756285" algn="l"/>
                <a:tab pos="756920" algn="l"/>
              </a:tabLst>
            </a:pPr>
            <a:r>
              <a:rPr sz="2000" spc="-100" dirty="0">
                <a:latin typeface="Arial"/>
                <a:cs typeface="Arial"/>
              </a:rPr>
              <a:t>Leicoplakia</a:t>
            </a:r>
            <a:endParaRPr sz="2000">
              <a:latin typeface="Arial"/>
              <a:cs typeface="Arial"/>
            </a:endParaRPr>
          </a:p>
          <a:p>
            <a:pPr marL="756285" lvl="1" indent="-286385">
              <a:lnSpc>
                <a:spcPct val="100000"/>
              </a:lnSpc>
              <a:spcBef>
                <a:spcPts val="244"/>
              </a:spcBef>
              <a:buChar char="–"/>
              <a:tabLst>
                <a:tab pos="756285" algn="l"/>
                <a:tab pos="756920" algn="l"/>
              </a:tabLst>
            </a:pPr>
            <a:r>
              <a:rPr sz="2000" spc="-75" dirty="0">
                <a:latin typeface="Arial"/>
                <a:cs typeface="Arial"/>
              </a:rPr>
              <a:t>Furring</a:t>
            </a:r>
            <a:endParaRPr sz="2000">
              <a:latin typeface="Arial"/>
              <a:cs typeface="Arial"/>
            </a:endParaRPr>
          </a:p>
        </p:txBody>
      </p:sp>
      <p:sp>
        <p:nvSpPr>
          <p:cNvPr id="5" name="object 5"/>
          <p:cNvSpPr/>
          <p:nvPr/>
        </p:nvSpPr>
        <p:spPr>
          <a:xfrm>
            <a:off x="4876800" y="3429000"/>
            <a:ext cx="3753611" cy="277215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05755" y="685800"/>
            <a:ext cx="3704844" cy="248259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882009" y="3949572"/>
            <a:ext cx="1452880" cy="558165"/>
          </a:xfrm>
          <a:custGeom>
            <a:avLst/>
            <a:gdLst/>
            <a:ahLst/>
            <a:cxnLst/>
            <a:rect l="l" t="t" r="r" b="b"/>
            <a:pathLst>
              <a:path w="1452879" h="558164">
                <a:moveTo>
                  <a:pt x="1366218" y="530534"/>
                </a:moveTo>
                <a:lnTo>
                  <a:pt x="1356232" y="557657"/>
                </a:lnTo>
                <a:lnTo>
                  <a:pt x="1452752" y="546988"/>
                </a:lnTo>
                <a:lnTo>
                  <a:pt x="1442000" y="535558"/>
                </a:lnTo>
                <a:lnTo>
                  <a:pt x="1379854" y="535558"/>
                </a:lnTo>
                <a:lnTo>
                  <a:pt x="1366218" y="530534"/>
                </a:lnTo>
                <a:close/>
              </a:path>
              <a:path w="1452879" h="558164">
                <a:moveTo>
                  <a:pt x="1376227" y="503348"/>
                </a:moveTo>
                <a:lnTo>
                  <a:pt x="1366218" y="530534"/>
                </a:lnTo>
                <a:lnTo>
                  <a:pt x="1379854" y="535558"/>
                </a:lnTo>
                <a:lnTo>
                  <a:pt x="1389888" y="508381"/>
                </a:lnTo>
                <a:lnTo>
                  <a:pt x="1376227" y="503348"/>
                </a:lnTo>
                <a:close/>
              </a:path>
              <a:path w="1452879" h="558164">
                <a:moveTo>
                  <a:pt x="1386204" y="476250"/>
                </a:moveTo>
                <a:lnTo>
                  <a:pt x="1376227" y="503348"/>
                </a:lnTo>
                <a:lnTo>
                  <a:pt x="1389888" y="508381"/>
                </a:lnTo>
                <a:lnTo>
                  <a:pt x="1379854" y="535558"/>
                </a:lnTo>
                <a:lnTo>
                  <a:pt x="1442000" y="535558"/>
                </a:lnTo>
                <a:lnTo>
                  <a:pt x="1386204" y="476250"/>
                </a:lnTo>
                <a:close/>
              </a:path>
              <a:path w="1452879" h="558164">
                <a:moveTo>
                  <a:pt x="9905" y="0"/>
                </a:moveTo>
                <a:lnTo>
                  <a:pt x="0" y="27177"/>
                </a:lnTo>
                <a:lnTo>
                  <a:pt x="1366218" y="530534"/>
                </a:lnTo>
                <a:lnTo>
                  <a:pt x="1376227" y="503348"/>
                </a:lnTo>
                <a:lnTo>
                  <a:pt x="9905" y="0"/>
                </a:lnTo>
                <a:close/>
              </a:path>
            </a:pathLst>
          </a:custGeom>
          <a:solidFill>
            <a:srgbClr val="FF0000"/>
          </a:solid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876800" y="2033016"/>
            <a:ext cx="4038600" cy="33009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 y="2078735"/>
            <a:ext cx="4572000" cy="324612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1312544" y="5500827"/>
            <a:ext cx="2175510" cy="391160"/>
          </a:xfrm>
          <a:prstGeom prst="rect">
            <a:avLst/>
          </a:prstGeom>
        </p:spPr>
        <p:txBody>
          <a:bodyPr vert="horz" wrap="square" lIns="0" tIns="12700" rIns="0" bIns="0" rtlCol="0">
            <a:spAutoFit/>
          </a:bodyPr>
          <a:lstStyle/>
          <a:p>
            <a:pPr marL="12700">
              <a:lnSpc>
                <a:spcPct val="100000"/>
              </a:lnSpc>
              <a:spcBef>
                <a:spcPts val="100"/>
              </a:spcBef>
            </a:pPr>
            <a:r>
              <a:rPr sz="2400" b="1" spc="-145" dirty="0">
                <a:solidFill>
                  <a:srgbClr val="1F487C"/>
                </a:solidFill>
                <a:latin typeface="Trebuchet MS"/>
                <a:cs typeface="Trebuchet MS"/>
              </a:rPr>
              <a:t>Atrophic</a:t>
            </a:r>
            <a:r>
              <a:rPr sz="2400" b="1" spc="-240" dirty="0">
                <a:solidFill>
                  <a:srgbClr val="1F487C"/>
                </a:solidFill>
                <a:latin typeface="Trebuchet MS"/>
                <a:cs typeface="Trebuchet MS"/>
              </a:rPr>
              <a:t> </a:t>
            </a:r>
            <a:r>
              <a:rPr sz="2400" b="1" spc="-100" dirty="0">
                <a:solidFill>
                  <a:srgbClr val="1F487C"/>
                </a:solidFill>
                <a:latin typeface="Trebuchet MS"/>
                <a:cs typeface="Trebuchet MS"/>
              </a:rPr>
              <a:t>glossitis</a:t>
            </a:r>
            <a:endParaRPr sz="2400">
              <a:latin typeface="Trebuchet MS"/>
              <a:cs typeface="Trebuchet MS"/>
            </a:endParaRPr>
          </a:p>
        </p:txBody>
      </p:sp>
      <p:sp>
        <p:nvSpPr>
          <p:cNvPr id="5" name="object 5"/>
          <p:cNvSpPr txBox="1"/>
          <p:nvPr/>
        </p:nvSpPr>
        <p:spPr>
          <a:xfrm>
            <a:off x="6372859" y="5464250"/>
            <a:ext cx="895985" cy="391160"/>
          </a:xfrm>
          <a:prstGeom prst="rect">
            <a:avLst/>
          </a:prstGeom>
        </p:spPr>
        <p:txBody>
          <a:bodyPr vert="horz" wrap="square" lIns="0" tIns="12700" rIns="0" bIns="0" rtlCol="0">
            <a:spAutoFit/>
          </a:bodyPr>
          <a:lstStyle/>
          <a:p>
            <a:pPr marL="12700">
              <a:lnSpc>
                <a:spcPct val="100000"/>
              </a:lnSpc>
              <a:spcBef>
                <a:spcPts val="100"/>
              </a:spcBef>
            </a:pPr>
            <a:r>
              <a:rPr sz="2400" b="1" spc="-185" dirty="0">
                <a:solidFill>
                  <a:srgbClr val="001F5F"/>
                </a:solidFill>
                <a:latin typeface="Trebuchet MS"/>
                <a:cs typeface="Trebuchet MS"/>
              </a:rPr>
              <a:t>Thr</a:t>
            </a:r>
            <a:r>
              <a:rPr sz="2400" b="1" spc="-204" dirty="0">
                <a:solidFill>
                  <a:srgbClr val="001F5F"/>
                </a:solidFill>
                <a:latin typeface="Trebuchet MS"/>
                <a:cs typeface="Trebuchet MS"/>
              </a:rPr>
              <a:t>u</a:t>
            </a:r>
            <a:r>
              <a:rPr sz="2400" b="1" spc="-110" dirty="0">
                <a:solidFill>
                  <a:srgbClr val="001F5F"/>
                </a:solidFill>
                <a:latin typeface="Trebuchet MS"/>
                <a:cs typeface="Trebuchet MS"/>
              </a:rPr>
              <a:t>sh</a:t>
            </a:r>
            <a:endParaRPr sz="2400">
              <a:latin typeface="Trebuchet MS"/>
              <a:cs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12835" y="0"/>
            <a:ext cx="5018036"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31720" y="59435"/>
            <a:ext cx="4366259" cy="12313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664332" y="219201"/>
            <a:ext cx="3668395"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BB0000"/>
                </a:solidFill>
                <a:latin typeface="Impact"/>
                <a:cs typeface="Impact"/>
              </a:rPr>
              <a:t>NECK AND</a:t>
            </a:r>
            <a:r>
              <a:rPr sz="4400" b="0" spc="-65" dirty="0">
                <a:solidFill>
                  <a:srgbClr val="BB0000"/>
                </a:solidFill>
                <a:latin typeface="Impact"/>
                <a:cs typeface="Impact"/>
              </a:rPr>
              <a:t> </a:t>
            </a:r>
            <a:r>
              <a:rPr sz="4400" b="0" dirty="0">
                <a:solidFill>
                  <a:srgbClr val="BB0000"/>
                </a:solidFill>
                <a:latin typeface="Impact"/>
                <a:cs typeface="Impact"/>
              </a:rPr>
              <a:t>CHEST</a:t>
            </a:r>
            <a:endParaRPr sz="4400">
              <a:latin typeface="Impact"/>
              <a:cs typeface="Impact"/>
            </a:endParaRPr>
          </a:p>
        </p:txBody>
      </p:sp>
      <p:sp>
        <p:nvSpPr>
          <p:cNvPr id="4" name="object 4"/>
          <p:cNvSpPr txBox="1"/>
          <p:nvPr/>
        </p:nvSpPr>
        <p:spPr>
          <a:xfrm>
            <a:off x="1526794" y="1000099"/>
            <a:ext cx="5958840" cy="1927860"/>
          </a:xfrm>
          <a:prstGeom prst="rect">
            <a:avLst/>
          </a:prstGeom>
        </p:spPr>
        <p:txBody>
          <a:bodyPr vert="horz" wrap="square" lIns="0" tIns="91440" rIns="0" bIns="0" rtlCol="0">
            <a:spAutoFit/>
          </a:bodyPr>
          <a:lstStyle/>
          <a:p>
            <a:pPr marL="355600" indent="-342900">
              <a:lnSpc>
                <a:spcPct val="100000"/>
              </a:lnSpc>
              <a:spcBef>
                <a:spcPts val="720"/>
              </a:spcBef>
              <a:buChar char="•"/>
              <a:tabLst>
                <a:tab pos="354965" algn="l"/>
                <a:tab pos="355600" algn="l"/>
              </a:tabLst>
            </a:pPr>
            <a:r>
              <a:rPr sz="2600" spc="-140" dirty="0">
                <a:solidFill>
                  <a:srgbClr val="001F5F"/>
                </a:solidFill>
                <a:latin typeface="Arial"/>
                <a:cs typeface="Arial"/>
              </a:rPr>
              <a:t>Cervical</a:t>
            </a:r>
            <a:r>
              <a:rPr sz="2600" spc="-145" dirty="0">
                <a:solidFill>
                  <a:srgbClr val="001F5F"/>
                </a:solidFill>
                <a:latin typeface="Arial"/>
                <a:cs typeface="Arial"/>
              </a:rPr>
              <a:t> </a:t>
            </a:r>
            <a:r>
              <a:rPr sz="2600" spc="-90" dirty="0">
                <a:solidFill>
                  <a:srgbClr val="001F5F"/>
                </a:solidFill>
                <a:latin typeface="Arial"/>
                <a:cs typeface="Arial"/>
              </a:rPr>
              <a:t>lymphadenopathy</a:t>
            </a:r>
            <a:endParaRPr sz="2600">
              <a:latin typeface="Arial"/>
              <a:cs typeface="Arial"/>
            </a:endParaRPr>
          </a:p>
          <a:p>
            <a:pPr marL="355600" indent="-342900">
              <a:lnSpc>
                <a:spcPct val="100000"/>
              </a:lnSpc>
              <a:spcBef>
                <a:spcPts val="625"/>
              </a:spcBef>
              <a:buChar char="•"/>
              <a:tabLst>
                <a:tab pos="354965" algn="l"/>
                <a:tab pos="355600" algn="l"/>
              </a:tabLst>
            </a:pPr>
            <a:r>
              <a:rPr sz="2600" spc="-80" dirty="0">
                <a:solidFill>
                  <a:srgbClr val="001F5F"/>
                </a:solidFill>
                <a:latin typeface="Arial"/>
                <a:cs typeface="Arial"/>
              </a:rPr>
              <a:t>Left </a:t>
            </a:r>
            <a:r>
              <a:rPr sz="2600" spc="-110" dirty="0">
                <a:solidFill>
                  <a:srgbClr val="001F5F"/>
                </a:solidFill>
                <a:latin typeface="Arial"/>
                <a:cs typeface="Arial"/>
              </a:rPr>
              <a:t>supraclavicular </a:t>
            </a:r>
            <a:r>
              <a:rPr sz="2600" spc="-170" dirty="0">
                <a:solidFill>
                  <a:srgbClr val="001F5F"/>
                </a:solidFill>
                <a:latin typeface="Arial"/>
                <a:cs typeface="Arial"/>
              </a:rPr>
              <a:t>fossa </a:t>
            </a:r>
            <a:r>
              <a:rPr sz="2600" spc="-114" dirty="0">
                <a:solidFill>
                  <a:srgbClr val="001F5F"/>
                </a:solidFill>
                <a:latin typeface="Arial"/>
                <a:cs typeface="Arial"/>
              </a:rPr>
              <a:t>(Virchov’s</a:t>
            </a:r>
            <a:r>
              <a:rPr sz="2600" spc="-204" dirty="0">
                <a:solidFill>
                  <a:srgbClr val="001F5F"/>
                </a:solidFill>
                <a:latin typeface="Arial"/>
                <a:cs typeface="Arial"/>
              </a:rPr>
              <a:t> </a:t>
            </a:r>
            <a:r>
              <a:rPr sz="2600" spc="-100" dirty="0">
                <a:solidFill>
                  <a:srgbClr val="001F5F"/>
                </a:solidFill>
                <a:latin typeface="Arial"/>
                <a:cs typeface="Arial"/>
              </a:rPr>
              <a:t>node)</a:t>
            </a:r>
            <a:endParaRPr sz="2600">
              <a:latin typeface="Arial"/>
              <a:cs typeface="Arial"/>
            </a:endParaRPr>
          </a:p>
          <a:p>
            <a:pPr marL="355600" indent="-342900">
              <a:lnSpc>
                <a:spcPct val="100000"/>
              </a:lnSpc>
              <a:spcBef>
                <a:spcPts val="630"/>
              </a:spcBef>
              <a:buChar char="•"/>
              <a:tabLst>
                <a:tab pos="354965" algn="l"/>
                <a:tab pos="355600" algn="l"/>
              </a:tabLst>
            </a:pPr>
            <a:r>
              <a:rPr sz="2600" spc="-150" dirty="0">
                <a:solidFill>
                  <a:srgbClr val="001F5F"/>
                </a:solidFill>
                <a:latin typeface="Arial"/>
                <a:cs typeface="Arial"/>
              </a:rPr>
              <a:t>Gynaecomastia</a:t>
            </a:r>
            <a:endParaRPr sz="2600">
              <a:latin typeface="Arial"/>
              <a:cs typeface="Arial"/>
            </a:endParaRPr>
          </a:p>
          <a:p>
            <a:pPr marL="355600" indent="-342900">
              <a:lnSpc>
                <a:spcPct val="100000"/>
              </a:lnSpc>
              <a:spcBef>
                <a:spcPts val="620"/>
              </a:spcBef>
              <a:buChar char="•"/>
              <a:tabLst>
                <a:tab pos="354965" algn="l"/>
                <a:tab pos="355600" algn="l"/>
              </a:tabLst>
            </a:pPr>
            <a:r>
              <a:rPr sz="2600" spc="-120" dirty="0">
                <a:solidFill>
                  <a:srgbClr val="001F5F"/>
                </a:solidFill>
                <a:latin typeface="Arial"/>
                <a:cs typeface="Arial"/>
              </a:rPr>
              <a:t>Symmetry </a:t>
            </a:r>
            <a:r>
              <a:rPr sz="2600" spc="-5" dirty="0">
                <a:solidFill>
                  <a:srgbClr val="001F5F"/>
                </a:solidFill>
                <a:latin typeface="Arial"/>
                <a:cs typeface="Arial"/>
              </a:rPr>
              <a:t>of </a:t>
            </a:r>
            <a:r>
              <a:rPr sz="2600" spc="-30" dirty="0">
                <a:solidFill>
                  <a:srgbClr val="001F5F"/>
                </a:solidFill>
                <a:latin typeface="Arial"/>
                <a:cs typeface="Arial"/>
              </a:rPr>
              <a:t>the</a:t>
            </a:r>
            <a:r>
              <a:rPr sz="2600" spc="-325" dirty="0">
                <a:solidFill>
                  <a:srgbClr val="001F5F"/>
                </a:solidFill>
                <a:latin typeface="Arial"/>
                <a:cs typeface="Arial"/>
              </a:rPr>
              <a:t> </a:t>
            </a:r>
            <a:r>
              <a:rPr sz="2600" spc="-120" dirty="0">
                <a:solidFill>
                  <a:srgbClr val="001F5F"/>
                </a:solidFill>
                <a:latin typeface="Arial"/>
                <a:cs typeface="Arial"/>
              </a:rPr>
              <a:t>chest</a:t>
            </a:r>
            <a:endParaRPr sz="2600">
              <a:latin typeface="Arial"/>
              <a:cs typeface="Arial"/>
            </a:endParaRPr>
          </a:p>
        </p:txBody>
      </p:sp>
      <p:sp>
        <p:nvSpPr>
          <p:cNvPr id="5" name="object 5"/>
          <p:cNvSpPr/>
          <p:nvPr/>
        </p:nvSpPr>
        <p:spPr>
          <a:xfrm>
            <a:off x="4572000" y="3276600"/>
            <a:ext cx="3886200" cy="291541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33400" y="3352800"/>
            <a:ext cx="3733800" cy="2667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90271"/>
            <a:ext cx="4970145" cy="514350"/>
          </a:xfrm>
          <a:prstGeom prst="rect">
            <a:avLst/>
          </a:prstGeom>
        </p:spPr>
        <p:txBody>
          <a:bodyPr vert="horz" wrap="square" lIns="0" tIns="13335" rIns="0" bIns="0" rtlCol="0">
            <a:spAutoFit/>
          </a:bodyPr>
          <a:lstStyle/>
          <a:p>
            <a:pPr marL="12700">
              <a:lnSpc>
                <a:spcPct val="100000"/>
              </a:lnSpc>
              <a:spcBef>
                <a:spcPts val="105"/>
              </a:spcBef>
            </a:pPr>
            <a:r>
              <a:rPr sz="3200" spc="-160" dirty="0"/>
              <a:t>Instruments </a:t>
            </a:r>
            <a:r>
              <a:rPr sz="3200" spc="-135" dirty="0"/>
              <a:t>And </a:t>
            </a:r>
            <a:r>
              <a:rPr sz="3200" spc="-190" dirty="0"/>
              <a:t>Equipment</a:t>
            </a:r>
            <a:r>
              <a:rPr sz="3200" spc="-540" dirty="0"/>
              <a:t> </a:t>
            </a:r>
            <a:r>
              <a:rPr sz="3200" spc="-295" dirty="0"/>
              <a:t>:</a:t>
            </a:r>
            <a:endParaRPr sz="3200"/>
          </a:p>
        </p:txBody>
      </p:sp>
      <p:sp>
        <p:nvSpPr>
          <p:cNvPr id="3" name="object 3"/>
          <p:cNvSpPr txBox="1"/>
          <p:nvPr/>
        </p:nvSpPr>
        <p:spPr>
          <a:xfrm>
            <a:off x="307340" y="801247"/>
            <a:ext cx="7856220" cy="5904230"/>
          </a:xfrm>
          <a:prstGeom prst="rect">
            <a:avLst/>
          </a:prstGeom>
        </p:spPr>
        <p:txBody>
          <a:bodyPr vert="horz" wrap="square" lIns="0" tIns="225425" rIns="0" bIns="0" rtlCol="0">
            <a:spAutoFit/>
          </a:bodyPr>
          <a:lstStyle/>
          <a:p>
            <a:pPr marL="355600" indent="-342900">
              <a:lnSpc>
                <a:spcPct val="100000"/>
              </a:lnSpc>
              <a:spcBef>
                <a:spcPts val="1775"/>
              </a:spcBef>
              <a:buChar char="•"/>
              <a:tabLst>
                <a:tab pos="354965" algn="l"/>
                <a:tab pos="355600" algn="l"/>
              </a:tabLst>
            </a:pPr>
            <a:r>
              <a:rPr sz="2800" spc="-145" dirty="0">
                <a:solidFill>
                  <a:srgbClr val="001F5F"/>
                </a:solidFill>
                <a:latin typeface="Arial"/>
                <a:cs typeface="Arial"/>
              </a:rPr>
              <a:t>Stethoscope</a:t>
            </a:r>
            <a:endParaRPr sz="2800">
              <a:latin typeface="Arial"/>
              <a:cs typeface="Arial"/>
            </a:endParaRPr>
          </a:p>
          <a:p>
            <a:pPr marL="355600" indent="-342900">
              <a:lnSpc>
                <a:spcPct val="100000"/>
              </a:lnSpc>
              <a:spcBef>
                <a:spcPts val="1680"/>
              </a:spcBef>
              <a:buChar char="•"/>
              <a:tabLst>
                <a:tab pos="354965" algn="l"/>
                <a:tab pos="355600" algn="l"/>
              </a:tabLst>
            </a:pPr>
            <a:r>
              <a:rPr sz="2800" spc="-140" dirty="0">
                <a:solidFill>
                  <a:srgbClr val="001F5F"/>
                </a:solidFill>
                <a:latin typeface="Arial"/>
                <a:cs typeface="Arial"/>
              </a:rPr>
              <a:t>Sphygmomanometer</a:t>
            </a:r>
            <a:endParaRPr sz="2800">
              <a:latin typeface="Arial"/>
              <a:cs typeface="Arial"/>
            </a:endParaRPr>
          </a:p>
          <a:p>
            <a:pPr marL="355600" indent="-342900">
              <a:lnSpc>
                <a:spcPct val="100000"/>
              </a:lnSpc>
              <a:spcBef>
                <a:spcPts val="1685"/>
              </a:spcBef>
              <a:buChar char="•"/>
              <a:tabLst>
                <a:tab pos="354965" algn="l"/>
                <a:tab pos="355600" algn="l"/>
              </a:tabLst>
            </a:pPr>
            <a:r>
              <a:rPr sz="2800" spc="-100" dirty="0">
                <a:solidFill>
                  <a:srgbClr val="001F5F"/>
                </a:solidFill>
                <a:latin typeface="Arial"/>
                <a:cs typeface="Arial"/>
              </a:rPr>
              <a:t>Thermometer</a:t>
            </a:r>
            <a:endParaRPr sz="2800">
              <a:latin typeface="Arial"/>
              <a:cs typeface="Arial"/>
            </a:endParaRPr>
          </a:p>
          <a:p>
            <a:pPr marL="355600" indent="-342900">
              <a:lnSpc>
                <a:spcPct val="100000"/>
              </a:lnSpc>
              <a:spcBef>
                <a:spcPts val="1680"/>
              </a:spcBef>
              <a:buChar char="•"/>
              <a:tabLst>
                <a:tab pos="354965" algn="l"/>
                <a:tab pos="355600" algn="l"/>
              </a:tabLst>
            </a:pPr>
            <a:r>
              <a:rPr sz="2800" spc="-200" dirty="0">
                <a:solidFill>
                  <a:srgbClr val="001F5F"/>
                </a:solidFill>
                <a:latin typeface="Arial"/>
                <a:cs typeface="Arial"/>
              </a:rPr>
              <a:t>Torch</a:t>
            </a:r>
            <a:endParaRPr sz="2800">
              <a:latin typeface="Arial"/>
              <a:cs typeface="Arial"/>
            </a:endParaRPr>
          </a:p>
          <a:p>
            <a:pPr marL="355600" indent="-342900">
              <a:lnSpc>
                <a:spcPct val="100000"/>
              </a:lnSpc>
              <a:spcBef>
                <a:spcPts val="1680"/>
              </a:spcBef>
              <a:buChar char="•"/>
              <a:tabLst>
                <a:tab pos="354965" algn="l"/>
                <a:tab pos="355600" algn="l"/>
              </a:tabLst>
            </a:pPr>
            <a:r>
              <a:rPr sz="2800" spc="-135" dirty="0">
                <a:solidFill>
                  <a:srgbClr val="001F5F"/>
                </a:solidFill>
                <a:latin typeface="Arial"/>
                <a:cs typeface="Arial"/>
              </a:rPr>
              <a:t>Wooden </a:t>
            </a:r>
            <a:r>
              <a:rPr sz="2800" spc="-95" dirty="0">
                <a:solidFill>
                  <a:srgbClr val="001F5F"/>
                </a:solidFill>
                <a:latin typeface="Arial"/>
                <a:cs typeface="Arial"/>
              </a:rPr>
              <a:t>tongue</a:t>
            </a:r>
            <a:r>
              <a:rPr sz="2800" spc="-140" dirty="0">
                <a:solidFill>
                  <a:srgbClr val="001F5F"/>
                </a:solidFill>
                <a:latin typeface="Arial"/>
                <a:cs typeface="Arial"/>
              </a:rPr>
              <a:t> </a:t>
            </a:r>
            <a:r>
              <a:rPr sz="2800" spc="-155" dirty="0">
                <a:solidFill>
                  <a:srgbClr val="001F5F"/>
                </a:solidFill>
                <a:latin typeface="Arial"/>
                <a:cs typeface="Arial"/>
              </a:rPr>
              <a:t>depressors</a:t>
            </a:r>
            <a:endParaRPr sz="2800">
              <a:latin typeface="Arial"/>
              <a:cs typeface="Arial"/>
            </a:endParaRPr>
          </a:p>
          <a:p>
            <a:pPr marL="355600" indent="-342900">
              <a:lnSpc>
                <a:spcPct val="100000"/>
              </a:lnSpc>
              <a:spcBef>
                <a:spcPts val="1680"/>
              </a:spcBef>
              <a:buChar char="•"/>
              <a:tabLst>
                <a:tab pos="354965" algn="l"/>
                <a:tab pos="355600" algn="l"/>
              </a:tabLst>
            </a:pPr>
            <a:r>
              <a:rPr sz="2800" spc="-114" dirty="0">
                <a:solidFill>
                  <a:srgbClr val="001F5F"/>
                </a:solidFill>
                <a:latin typeface="Arial"/>
                <a:cs typeface="Arial"/>
              </a:rPr>
              <a:t>Measuring</a:t>
            </a:r>
            <a:r>
              <a:rPr sz="2800" spc="-130" dirty="0">
                <a:solidFill>
                  <a:srgbClr val="001F5F"/>
                </a:solidFill>
                <a:latin typeface="Arial"/>
                <a:cs typeface="Arial"/>
              </a:rPr>
              <a:t> </a:t>
            </a:r>
            <a:r>
              <a:rPr sz="2800" spc="-90" dirty="0">
                <a:solidFill>
                  <a:srgbClr val="001F5F"/>
                </a:solidFill>
                <a:latin typeface="Arial"/>
                <a:cs typeface="Arial"/>
              </a:rPr>
              <a:t>tape</a:t>
            </a:r>
            <a:endParaRPr sz="2800">
              <a:latin typeface="Arial"/>
              <a:cs typeface="Arial"/>
            </a:endParaRPr>
          </a:p>
          <a:p>
            <a:pPr marL="355600" indent="-342900">
              <a:lnSpc>
                <a:spcPct val="100000"/>
              </a:lnSpc>
              <a:spcBef>
                <a:spcPts val="1930"/>
              </a:spcBef>
              <a:buChar char="•"/>
              <a:tabLst>
                <a:tab pos="354965" algn="l"/>
                <a:tab pos="355600" algn="l"/>
              </a:tabLst>
            </a:pPr>
            <a:r>
              <a:rPr sz="2800" spc="-75" dirty="0">
                <a:solidFill>
                  <a:srgbClr val="FF0000"/>
                </a:solidFill>
                <a:latin typeface="Arial"/>
                <a:cs typeface="Arial"/>
              </a:rPr>
              <a:t>Note:-</a:t>
            </a:r>
            <a:endParaRPr sz="2800">
              <a:latin typeface="Arial"/>
              <a:cs typeface="Arial"/>
            </a:endParaRPr>
          </a:p>
          <a:p>
            <a:pPr marL="355600" indent="-342900">
              <a:lnSpc>
                <a:spcPct val="100000"/>
              </a:lnSpc>
              <a:spcBef>
                <a:spcPts val="2020"/>
              </a:spcBef>
              <a:buChar char="•"/>
              <a:tabLst>
                <a:tab pos="354965" algn="l"/>
                <a:tab pos="355600" algn="l"/>
              </a:tabLst>
            </a:pPr>
            <a:r>
              <a:rPr sz="2800" spc="-265" dirty="0">
                <a:solidFill>
                  <a:srgbClr val="001F5F"/>
                </a:solidFill>
                <a:latin typeface="Arial"/>
                <a:cs typeface="Arial"/>
              </a:rPr>
              <a:t>Exam </a:t>
            </a:r>
            <a:r>
              <a:rPr sz="2800" spc="-150" dirty="0">
                <a:solidFill>
                  <a:srgbClr val="001F5F"/>
                </a:solidFill>
                <a:latin typeface="Arial"/>
                <a:cs typeface="Arial"/>
              </a:rPr>
              <a:t>begins </a:t>
            </a:r>
            <a:r>
              <a:rPr sz="2800" spc="-35" dirty="0">
                <a:solidFill>
                  <a:srgbClr val="001F5F"/>
                </a:solidFill>
                <a:latin typeface="Arial"/>
                <a:cs typeface="Arial"/>
              </a:rPr>
              <a:t>the </a:t>
            </a:r>
            <a:r>
              <a:rPr sz="2800" spc="-55" dirty="0">
                <a:solidFill>
                  <a:srgbClr val="001F5F"/>
                </a:solidFill>
                <a:latin typeface="Arial"/>
                <a:cs typeface="Arial"/>
              </a:rPr>
              <a:t>minute </a:t>
            </a:r>
            <a:r>
              <a:rPr sz="2800" spc="-120" dirty="0">
                <a:solidFill>
                  <a:srgbClr val="001F5F"/>
                </a:solidFill>
                <a:latin typeface="Arial"/>
                <a:cs typeface="Arial"/>
              </a:rPr>
              <a:t>you </a:t>
            </a:r>
            <a:r>
              <a:rPr sz="2800" spc="-25" dirty="0">
                <a:solidFill>
                  <a:srgbClr val="001F5F"/>
                </a:solidFill>
                <a:latin typeface="Arial"/>
                <a:cs typeface="Arial"/>
              </a:rPr>
              <a:t>first </a:t>
            </a:r>
            <a:r>
              <a:rPr sz="2800" spc="-220" dirty="0">
                <a:solidFill>
                  <a:srgbClr val="001F5F"/>
                </a:solidFill>
                <a:latin typeface="Arial"/>
                <a:cs typeface="Arial"/>
              </a:rPr>
              <a:t>see </a:t>
            </a:r>
            <a:r>
              <a:rPr sz="2800" spc="-35" dirty="0">
                <a:solidFill>
                  <a:srgbClr val="001F5F"/>
                </a:solidFill>
                <a:latin typeface="Arial"/>
                <a:cs typeface="Arial"/>
              </a:rPr>
              <a:t>the</a:t>
            </a:r>
            <a:r>
              <a:rPr sz="2800" spc="-225" dirty="0">
                <a:solidFill>
                  <a:srgbClr val="001F5F"/>
                </a:solidFill>
                <a:latin typeface="Arial"/>
                <a:cs typeface="Arial"/>
              </a:rPr>
              <a:t> </a:t>
            </a:r>
            <a:r>
              <a:rPr sz="2800" spc="-45" dirty="0">
                <a:solidFill>
                  <a:srgbClr val="001F5F"/>
                </a:solidFill>
                <a:latin typeface="Arial"/>
                <a:cs typeface="Arial"/>
              </a:rPr>
              <a:t>patient</a:t>
            </a:r>
            <a:endParaRPr sz="2800">
              <a:latin typeface="Arial"/>
              <a:cs typeface="Arial"/>
            </a:endParaRPr>
          </a:p>
          <a:p>
            <a:pPr marL="355600" indent="-342900">
              <a:lnSpc>
                <a:spcPct val="100000"/>
              </a:lnSpc>
              <a:spcBef>
                <a:spcPts val="2014"/>
              </a:spcBef>
              <a:buChar char="•"/>
              <a:tabLst>
                <a:tab pos="354965" algn="l"/>
                <a:tab pos="355600" algn="l"/>
              </a:tabLst>
            </a:pPr>
            <a:r>
              <a:rPr sz="2800" spc="-265" dirty="0">
                <a:solidFill>
                  <a:srgbClr val="001F5F"/>
                </a:solidFill>
                <a:latin typeface="Arial"/>
                <a:cs typeface="Arial"/>
              </a:rPr>
              <a:t>Exam </a:t>
            </a:r>
            <a:r>
              <a:rPr sz="2800" spc="-105" dirty="0">
                <a:solidFill>
                  <a:srgbClr val="001F5F"/>
                </a:solidFill>
                <a:latin typeface="Arial"/>
                <a:cs typeface="Arial"/>
              </a:rPr>
              <a:t>continues </a:t>
            </a:r>
            <a:r>
              <a:rPr sz="2800" spc="-50" dirty="0">
                <a:solidFill>
                  <a:srgbClr val="001F5F"/>
                </a:solidFill>
                <a:latin typeface="Arial"/>
                <a:cs typeface="Arial"/>
              </a:rPr>
              <a:t>throughout </a:t>
            </a:r>
            <a:r>
              <a:rPr sz="2800" spc="-80" dirty="0">
                <a:solidFill>
                  <a:srgbClr val="001F5F"/>
                </a:solidFill>
                <a:latin typeface="Arial"/>
                <a:cs typeface="Arial"/>
              </a:rPr>
              <a:t>your </a:t>
            </a:r>
            <a:r>
              <a:rPr sz="2800" spc="-45" dirty="0">
                <a:solidFill>
                  <a:srgbClr val="001F5F"/>
                </a:solidFill>
                <a:latin typeface="Arial"/>
                <a:cs typeface="Arial"/>
              </a:rPr>
              <a:t>patient</a:t>
            </a:r>
            <a:r>
              <a:rPr sz="2800" spc="-180" dirty="0">
                <a:solidFill>
                  <a:srgbClr val="001F5F"/>
                </a:solidFill>
                <a:latin typeface="Arial"/>
                <a:cs typeface="Arial"/>
              </a:rPr>
              <a:t> </a:t>
            </a:r>
            <a:r>
              <a:rPr sz="2800" spc="-55" dirty="0">
                <a:solidFill>
                  <a:srgbClr val="001F5F"/>
                </a:solidFill>
                <a:latin typeface="Arial"/>
                <a:cs typeface="Arial"/>
              </a:rPr>
              <a:t>interaction</a:t>
            </a:r>
            <a:endParaRPr sz="2800">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304800"/>
            <a:ext cx="7875586" cy="6096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18609" y="107391"/>
            <a:ext cx="908050" cy="635000"/>
          </a:xfrm>
          <a:prstGeom prst="rect">
            <a:avLst/>
          </a:prstGeom>
        </p:spPr>
        <p:txBody>
          <a:bodyPr vert="horz" wrap="square" lIns="0" tIns="12065" rIns="0" bIns="0" rtlCol="0">
            <a:spAutoFit/>
          </a:bodyPr>
          <a:lstStyle/>
          <a:p>
            <a:pPr marL="12700">
              <a:lnSpc>
                <a:spcPct val="100000"/>
              </a:lnSpc>
              <a:spcBef>
                <a:spcPts val="95"/>
              </a:spcBef>
            </a:pPr>
            <a:r>
              <a:rPr sz="4000" spc="-215" dirty="0"/>
              <a:t>Skin</a:t>
            </a:r>
            <a:endParaRPr sz="4000"/>
          </a:p>
        </p:txBody>
      </p:sp>
      <p:sp>
        <p:nvSpPr>
          <p:cNvPr id="3" name="object 3"/>
          <p:cNvSpPr txBox="1"/>
          <p:nvPr/>
        </p:nvSpPr>
        <p:spPr>
          <a:xfrm>
            <a:off x="231140" y="664210"/>
            <a:ext cx="8049895" cy="5988685"/>
          </a:xfrm>
          <a:prstGeom prst="rect">
            <a:avLst/>
          </a:prstGeom>
        </p:spPr>
        <p:txBody>
          <a:bodyPr vert="horz" wrap="square" lIns="0" tIns="195580" rIns="0" bIns="0" rtlCol="0">
            <a:spAutoFit/>
          </a:bodyPr>
          <a:lstStyle/>
          <a:p>
            <a:pPr marL="622300" indent="-609600">
              <a:lnSpc>
                <a:spcPct val="100000"/>
              </a:lnSpc>
              <a:spcBef>
                <a:spcPts val="1540"/>
              </a:spcBef>
              <a:buChar char="•"/>
              <a:tabLst>
                <a:tab pos="621665" algn="l"/>
                <a:tab pos="622300" algn="l"/>
              </a:tabLst>
            </a:pPr>
            <a:r>
              <a:rPr sz="2400" spc="-175" dirty="0">
                <a:solidFill>
                  <a:srgbClr val="001F5F"/>
                </a:solidFill>
                <a:latin typeface="Arial"/>
                <a:cs typeface="Arial"/>
              </a:rPr>
              <a:t>The </a:t>
            </a:r>
            <a:r>
              <a:rPr sz="2400" spc="-114" dirty="0">
                <a:solidFill>
                  <a:srgbClr val="001F5F"/>
                </a:solidFill>
                <a:latin typeface="Arial"/>
                <a:cs typeface="Arial"/>
              </a:rPr>
              <a:t>skin </a:t>
            </a:r>
            <a:r>
              <a:rPr sz="2400" spc="-125" dirty="0">
                <a:solidFill>
                  <a:srgbClr val="001F5F"/>
                </a:solidFill>
                <a:latin typeface="Arial"/>
                <a:cs typeface="Arial"/>
              </a:rPr>
              <a:t>is </a:t>
            </a:r>
            <a:r>
              <a:rPr sz="2400" spc="-30" dirty="0">
                <a:solidFill>
                  <a:srgbClr val="001F5F"/>
                </a:solidFill>
                <a:latin typeface="Arial"/>
                <a:cs typeface="Arial"/>
              </a:rPr>
              <a:t>the </a:t>
            </a:r>
            <a:r>
              <a:rPr sz="2400" spc="-100" dirty="0">
                <a:solidFill>
                  <a:srgbClr val="001F5F"/>
                </a:solidFill>
                <a:latin typeface="Arial"/>
                <a:cs typeface="Arial"/>
              </a:rPr>
              <a:t>largest </a:t>
            </a:r>
            <a:r>
              <a:rPr sz="2400" spc="-120" dirty="0">
                <a:solidFill>
                  <a:srgbClr val="001F5F"/>
                </a:solidFill>
                <a:latin typeface="Arial"/>
                <a:cs typeface="Arial"/>
              </a:rPr>
              <a:t>organ </a:t>
            </a:r>
            <a:r>
              <a:rPr sz="2400" spc="-5" dirty="0">
                <a:solidFill>
                  <a:srgbClr val="001F5F"/>
                </a:solidFill>
                <a:latin typeface="Arial"/>
                <a:cs typeface="Arial"/>
              </a:rPr>
              <a:t>of </a:t>
            </a:r>
            <a:r>
              <a:rPr sz="2400" spc="-30" dirty="0">
                <a:solidFill>
                  <a:srgbClr val="001F5F"/>
                </a:solidFill>
                <a:latin typeface="Arial"/>
                <a:cs typeface="Arial"/>
              </a:rPr>
              <a:t>the</a:t>
            </a:r>
            <a:r>
              <a:rPr sz="2400" spc="-390" dirty="0">
                <a:solidFill>
                  <a:srgbClr val="001F5F"/>
                </a:solidFill>
                <a:latin typeface="Arial"/>
                <a:cs typeface="Arial"/>
              </a:rPr>
              <a:t> </a:t>
            </a:r>
            <a:r>
              <a:rPr sz="2400" spc="-90" dirty="0">
                <a:solidFill>
                  <a:srgbClr val="001F5F"/>
                </a:solidFill>
                <a:latin typeface="Arial"/>
                <a:cs typeface="Arial"/>
              </a:rPr>
              <a:t>body</a:t>
            </a:r>
            <a:endParaRPr sz="2400">
              <a:latin typeface="Arial"/>
              <a:cs typeface="Arial"/>
            </a:endParaRPr>
          </a:p>
          <a:p>
            <a:pPr marL="622300" indent="-609600">
              <a:lnSpc>
                <a:spcPct val="100000"/>
              </a:lnSpc>
              <a:spcBef>
                <a:spcPts val="1440"/>
              </a:spcBef>
              <a:buChar char="•"/>
              <a:tabLst>
                <a:tab pos="621665" algn="l"/>
                <a:tab pos="622300" algn="l"/>
              </a:tabLst>
            </a:pPr>
            <a:r>
              <a:rPr sz="2400" spc="-170" dirty="0">
                <a:solidFill>
                  <a:srgbClr val="001F5F"/>
                </a:solidFill>
                <a:latin typeface="Arial"/>
                <a:cs typeface="Arial"/>
              </a:rPr>
              <a:t>One </a:t>
            </a:r>
            <a:r>
              <a:rPr sz="2400" spc="-5" dirty="0">
                <a:solidFill>
                  <a:srgbClr val="001F5F"/>
                </a:solidFill>
                <a:latin typeface="Arial"/>
                <a:cs typeface="Arial"/>
              </a:rPr>
              <a:t>of </a:t>
            </a:r>
            <a:r>
              <a:rPr sz="2400" spc="-30" dirty="0">
                <a:solidFill>
                  <a:srgbClr val="001F5F"/>
                </a:solidFill>
                <a:latin typeface="Arial"/>
                <a:cs typeface="Arial"/>
              </a:rPr>
              <a:t>the </a:t>
            </a:r>
            <a:r>
              <a:rPr sz="2400" spc="-95" dirty="0">
                <a:solidFill>
                  <a:srgbClr val="001F5F"/>
                </a:solidFill>
                <a:latin typeface="Arial"/>
                <a:cs typeface="Arial"/>
              </a:rPr>
              <a:t>best </a:t>
            </a:r>
            <a:r>
              <a:rPr sz="2400" spc="-75" dirty="0">
                <a:solidFill>
                  <a:srgbClr val="001F5F"/>
                </a:solidFill>
                <a:latin typeface="Arial"/>
                <a:cs typeface="Arial"/>
              </a:rPr>
              <a:t>indicators </a:t>
            </a:r>
            <a:r>
              <a:rPr sz="2400" spc="-5" dirty="0">
                <a:solidFill>
                  <a:srgbClr val="001F5F"/>
                </a:solidFill>
                <a:latin typeface="Arial"/>
                <a:cs typeface="Arial"/>
              </a:rPr>
              <a:t>of</a:t>
            </a:r>
            <a:r>
              <a:rPr sz="2400" spc="-455" dirty="0">
                <a:solidFill>
                  <a:srgbClr val="001F5F"/>
                </a:solidFill>
                <a:latin typeface="Arial"/>
                <a:cs typeface="Arial"/>
              </a:rPr>
              <a:t> </a:t>
            </a:r>
            <a:r>
              <a:rPr sz="2400" spc="-110" dirty="0">
                <a:solidFill>
                  <a:srgbClr val="001F5F"/>
                </a:solidFill>
                <a:latin typeface="Arial"/>
                <a:cs typeface="Arial"/>
              </a:rPr>
              <a:t>general </a:t>
            </a:r>
            <a:r>
              <a:rPr sz="2400" spc="-55" dirty="0">
                <a:solidFill>
                  <a:srgbClr val="001F5F"/>
                </a:solidFill>
                <a:latin typeface="Arial"/>
                <a:cs typeface="Arial"/>
              </a:rPr>
              <a:t>health</a:t>
            </a:r>
            <a:endParaRPr sz="2400">
              <a:latin typeface="Arial"/>
              <a:cs typeface="Arial"/>
            </a:endParaRPr>
          </a:p>
          <a:p>
            <a:pPr marL="622300" indent="-609600">
              <a:lnSpc>
                <a:spcPct val="100000"/>
              </a:lnSpc>
              <a:spcBef>
                <a:spcPts val="1440"/>
              </a:spcBef>
              <a:buChar char="•"/>
              <a:tabLst>
                <a:tab pos="621665" algn="l"/>
                <a:tab pos="622300" algn="l"/>
              </a:tabLst>
            </a:pPr>
            <a:r>
              <a:rPr sz="2400" spc="-175" dirty="0">
                <a:solidFill>
                  <a:srgbClr val="001F5F"/>
                </a:solidFill>
                <a:latin typeface="Arial"/>
                <a:cs typeface="Arial"/>
              </a:rPr>
              <a:t>The </a:t>
            </a:r>
            <a:r>
              <a:rPr sz="2400" spc="-80" dirty="0">
                <a:solidFill>
                  <a:srgbClr val="001F5F"/>
                </a:solidFill>
                <a:latin typeface="Arial"/>
                <a:cs typeface="Arial"/>
              </a:rPr>
              <a:t>examination </a:t>
            </a:r>
            <a:r>
              <a:rPr sz="2400" spc="-5" dirty="0">
                <a:solidFill>
                  <a:srgbClr val="001F5F"/>
                </a:solidFill>
                <a:latin typeface="Arial"/>
                <a:cs typeface="Arial"/>
              </a:rPr>
              <a:t>of </a:t>
            </a:r>
            <a:r>
              <a:rPr sz="2400" spc="-25" dirty="0">
                <a:solidFill>
                  <a:srgbClr val="001F5F"/>
                </a:solidFill>
                <a:latin typeface="Arial"/>
                <a:cs typeface="Arial"/>
              </a:rPr>
              <a:t>the </a:t>
            </a:r>
            <a:r>
              <a:rPr sz="2400" spc="-110" dirty="0">
                <a:solidFill>
                  <a:srgbClr val="001F5F"/>
                </a:solidFill>
                <a:latin typeface="Arial"/>
                <a:cs typeface="Arial"/>
              </a:rPr>
              <a:t>skin </a:t>
            </a:r>
            <a:r>
              <a:rPr sz="2400" spc="-125" dirty="0">
                <a:solidFill>
                  <a:srgbClr val="001F5F"/>
                </a:solidFill>
                <a:latin typeface="Arial"/>
                <a:cs typeface="Arial"/>
              </a:rPr>
              <a:t>is </a:t>
            </a:r>
            <a:r>
              <a:rPr sz="2400" spc="-80" dirty="0">
                <a:solidFill>
                  <a:srgbClr val="001F5F"/>
                </a:solidFill>
                <a:latin typeface="Arial"/>
                <a:cs typeface="Arial"/>
              </a:rPr>
              <a:t>dependent </a:t>
            </a:r>
            <a:r>
              <a:rPr sz="2400" spc="-75" dirty="0">
                <a:solidFill>
                  <a:srgbClr val="001F5F"/>
                </a:solidFill>
                <a:latin typeface="Arial"/>
                <a:cs typeface="Arial"/>
              </a:rPr>
              <a:t>on inspection,</a:t>
            </a:r>
            <a:r>
              <a:rPr sz="2400" spc="-495" dirty="0">
                <a:solidFill>
                  <a:srgbClr val="001F5F"/>
                </a:solidFill>
                <a:latin typeface="Arial"/>
                <a:cs typeface="Arial"/>
              </a:rPr>
              <a:t> </a:t>
            </a:r>
            <a:r>
              <a:rPr sz="2400" spc="-10" dirty="0">
                <a:solidFill>
                  <a:srgbClr val="001F5F"/>
                </a:solidFill>
                <a:latin typeface="Arial"/>
                <a:cs typeface="Arial"/>
              </a:rPr>
              <a:t>but</a:t>
            </a:r>
            <a:endParaRPr sz="2400">
              <a:latin typeface="Arial"/>
              <a:cs typeface="Arial"/>
            </a:endParaRPr>
          </a:p>
          <a:p>
            <a:pPr marL="622300">
              <a:lnSpc>
                <a:spcPct val="100000"/>
              </a:lnSpc>
              <a:spcBef>
                <a:spcPts val="865"/>
              </a:spcBef>
            </a:pPr>
            <a:r>
              <a:rPr sz="2400" spc="-60" dirty="0">
                <a:solidFill>
                  <a:srgbClr val="001F5F"/>
                </a:solidFill>
                <a:latin typeface="Arial"/>
                <a:cs typeface="Arial"/>
              </a:rPr>
              <a:t>palpation </a:t>
            </a:r>
            <a:r>
              <a:rPr sz="2400" spc="-5" dirty="0">
                <a:solidFill>
                  <a:srgbClr val="001F5F"/>
                </a:solidFill>
                <a:latin typeface="Arial"/>
                <a:cs typeface="Arial"/>
              </a:rPr>
              <a:t>of </a:t>
            </a:r>
            <a:r>
              <a:rPr sz="2400" spc="-190" dirty="0">
                <a:solidFill>
                  <a:srgbClr val="001F5F"/>
                </a:solidFill>
                <a:latin typeface="Arial"/>
                <a:cs typeface="Arial"/>
              </a:rPr>
              <a:t>a </a:t>
            </a:r>
            <a:r>
              <a:rPr sz="2400" spc="-114" dirty="0">
                <a:solidFill>
                  <a:srgbClr val="001F5F"/>
                </a:solidFill>
                <a:latin typeface="Arial"/>
                <a:cs typeface="Arial"/>
              </a:rPr>
              <a:t>skin </a:t>
            </a:r>
            <a:r>
              <a:rPr sz="2400" spc="-90" dirty="0">
                <a:solidFill>
                  <a:srgbClr val="001F5F"/>
                </a:solidFill>
                <a:latin typeface="Arial"/>
                <a:cs typeface="Arial"/>
              </a:rPr>
              <a:t>lesion </a:t>
            </a:r>
            <a:r>
              <a:rPr sz="2400" spc="-80" dirty="0">
                <a:solidFill>
                  <a:srgbClr val="001F5F"/>
                </a:solidFill>
                <a:latin typeface="Arial"/>
                <a:cs typeface="Arial"/>
              </a:rPr>
              <a:t>must </a:t>
            </a:r>
            <a:r>
              <a:rPr sz="2400" spc="-125" dirty="0">
                <a:solidFill>
                  <a:srgbClr val="001F5F"/>
                </a:solidFill>
                <a:latin typeface="Arial"/>
                <a:cs typeface="Arial"/>
              </a:rPr>
              <a:t>also </a:t>
            </a:r>
            <a:r>
              <a:rPr sz="2400" spc="-110" dirty="0">
                <a:solidFill>
                  <a:srgbClr val="001F5F"/>
                </a:solidFill>
                <a:latin typeface="Arial"/>
                <a:cs typeface="Arial"/>
              </a:rPr>
              <a:t>be</a:t>
            </a:r>
            <a:r>
              <a:rPr sz="2400" spc="-400" dirty="0">
                <a:solidFill>
                  <a:srgbClr val="001F5F"/>
                </a:solidFill>
                <a:latin typeface="Arial"/>
                <a:cs typeface="Arial"/>
              </a:rPr>
              <a:t> </a:t>
            </a:r>
            <a:r>
              <a:rPr sz="2400" spc="-60" dirty="0">
                <a:solidFill>
                  <a:srgbClr val="001F5F"/>
                </a:solidFill>
                <a:latin typeface="Arial"/>
                <a:cs typeface="Arial"/>
              </a:rPr>
              <a:t>performed</a:t>
            </a:r>
            <a:endParaRPr sz="2400">
              <a:latin typeface="Arial"/>
              <a:cs typeface="Arial"/>
            </a:endParaRPr>
          </a:p>
          <a:p>
            <a:pPr marL="622300" indent="-609600">
              <a:lnSpc>
                <a:spcPct val="100000"/>
              </a:lnSpc>
              <a:spcBef>
                <a:spcPts val="1440"/>
              </a:spcBef>
              <a:buChar char="•"/>
              <a:tabLst>
                <a:tab pos="621665" algn="l"/>
                <a:tab pos="622300" algn="l"/>
              </a:tabLst>
            </a:pPr>
            <a:r>
              <a:rPr sz="2400" spc="-175" dirty="0">
                <a:solidFill>
                  <a:srgbClr val="001F5F"/>
                </a:solidFill>
                <a:latin typeface="Arial"/>
                <a:cs typeface="Arial"/>
              </a:rPr>
              <a:t>The </a:t>
            </a:r>
            <a:r>
              <a:rPr sz="2400" spc="-65" dirty="0">
                <a:solidFill>
                  <a:srgbClr val="001F5F"/>
                </a:solidFill>
                <a:latin typeface="Arial"/>
                <a:cs typeface="Arial"/>
              </a:rPr>
              <a:t>color </a:t>
            </a:r>
            <a:r>
              <a:rPr sz="2400" spc="-165" dirty="0">
                <a:solidFill>
                  <a:srgbClr val="001F5F"/>
                </a:solidFill>
                <a:latin typeface="Arial"/>
                <a:cs typeface="Arial"/>
              </a:rPr>
              <a:t>changes</a:t>
            </a:r>
            <a:r>
              <a:rPr sz="2400" spc="-150" dirty="0">
                <a:solidFill>
                  <a:srgbClr val="001F5F"/>
                </a:solidFill>
                <a:latin typeface="Arial"/>
                <a:cs typeface="Arial"/>
              </a:rPr>
              <a:t> </a:t>
            </a:r>
            <a:r>
              <a:rPr sz="2400" spc="-75" dirty="0">
                <a:solidFill>
                  <a:srgbClr val="001F5F"/>
                </a:solidFill>
                <a:latin typeface="Arial"/>
                <a:cs typeface="Arial"/>
              </a:rPr>
              <a:t>include</a:t>
            </a:r>
            <a:endParaRPr sz="2400">
              <a:latin typeface="Arial"/>
              <a:cs typeface="Arial"/>
            </a:endParaRPr>
          </a:p>
          <a:p>
            <a:pPr marL="1022985" lvl="1" indent="-609600">
              <a:lnSpc>
                <a:spcPct val="100000"/>
              </a:lnSpc>
              <a:spcBef>
                <a:spcPts val="1440"/>
              </a:spcBef>
              <a:buChar char="–"/>
              <a:tabLst>
                <a:tab pos="1022985" algn="l"/>
                <a:tab pos="1023619" algn="l"/>
              </a:tabLst>
            </a:pPr>
            <a:r>
              <a:rPr sz="2400" spc="-100" dirty="0">
                <a:solidFill>
                  <a:srgbClr val="001F5F"/>
                </a:solidFill>
                <a:latin typeface="Arial"/>
                <a:cs typeface="Arial"/>
              </a:rPr>
              <a:t>Pallor</a:t>
            </a:r>
            <a:endParaRPr sz="2400">
              <a:latin typeface="Arial"/>
              <a:cs typeface="Arial"/>
            </a:endParaRPr>
          </a:p>
          <a:p>
            <a:pPr marL="1022985" lvl="1" indent="-609600">
              <a:lnSpc>
                <a:spcPct val="100000"/>
              </a:lnSpc>
              <a:spcBef>
                <a:spcPts val="1440"/>
              </a:spcBef>
              <a:buChar char="–"/>
              <a:tabLst>
                <a:tab pos="1022985" algn="l"/>
                <a:tab pos="1023619" algn="l"/>
              </a:tabLst>
            </a:pPr>
            <a:r>
              <a:rPr sz="2400" spc="-180" dirty="0">
                <a:solidFill>
                  <a:srgbClr val="001F5F"/>
                </a:solidFill>
                <a:latin typeface="Arial"/>
                <a:cs typeface="Arial"/>
              </a:rPr>
              <a:t>Cyanosis</a:t>
            </a:r>
            <a:endParaRPr sz="2400">
              <a:latin typeface="Arial"/>
              <a:cs typeface="Arial"/>
            </a:endParaRPr>
          </a:p>
          <a:p>
            <a:pPr marL="1022985" lvl="1" indent="-609600">
              <a:lnSpc>
                <a:spcPct val="100000"/>
              </a:lnSpc>
              <a:spcBef>
                <a:spcPts val="1440"/>
              </a:spcBef>
              <a:buChar char="–"/>
              <a:tabLst>
                <a:tab pos="1022985" algn="l"/>
                <a:tab pos="1023619" algn="l"/>
              </a:tabLst>
            </a:pPr>
            <a:r>
              <a:rPr sz="2400" spc="-140" dirty="0">
                <a:solidFill>
                  <a:srgbClr val="001F5F"/>
                </a:solidFill>
                <a:latin typeface="Arial"/>
                <a:cs typeface="Arial"/>
              </a:rPr>
              <a:t>Yellow </a:t>
            </a:r>
            <a:r>
              <a:rPr sz="2400" spc="-114" dirty="0">
                <a:solidFill>
                  <a:srgbClr val="001F5F"/>
                </a:solidFill>
                <a:latin typeface="Arial"/>
                <a:cs typeface="Arial"/>
              </a:rPr>
              <a:t>skin</a:t>
            </a:r>
            <a:r>
              <a:rPr sz="2400" spc="-125" dirty="0">
                <a:solidFill>
                  <a:srgbClr val="001F5F"/>
                </a:solidFill>
                <a:latin typeface="Arial"/>
                <a:cs typeface="Arial"/>
              </a:rPr>
              <a:t> </a:t>
            </a:r>
            <a:r>
              <a:rPr sz="2400" spc="-80" dirty="0">
                <a:solidFill>
                  <a:srgbClr val="001F5F"/>
                </a:solidFill>
                <a:latin typeface="Arial"/>
                <a:cs typeface="Arial"/>
              </a:rPr>
              <a:t>(Icterus)</a:t>
            </a:r>
            <a:endParaRPr sz="2400">
              <a:latin typeface="Arial"/>
              <a:cs typeface="Arial"/>
            </a:endParaRPr>
          </a:p>
          <a:p>
            <a:pPr marL="1022985" lvl="1" indent="-609600">
              <a:lnSpc>
                <a:spcPct val="100000"/>
              </a:lnSpc>
              <a:spcBef>
                <a:spcPts val="1445"/>
              </a:spcBef>
              <a:buChar char="–"/>
              <a:tabLst>
                <a:tab pos="1022985" algn="l"/>
                <a:tab pos="1023619" algn="l"/>
              </a:tabLst>
            </a:pPr>
            <a:r>
              <a:rPr sz="2400" spc="-204" dirty="0">
                <a:solidFill>
                  <a:srgbClr val="001F5F"/>
                </a:solidFill>
                <a:latin typeface="Arial"/>
                <a:cs typeface="Arial"/>
              </a:rPr>
              <a:t>Redness</a:t>
            </a:r>
            <a:endParaRPr sz="2400">
              <a:latin typeface="Arial"/>
              <a:cs typeface="Arial"/>
            </a:endParaRPr>
          </a:p>
          <a:p>
            <a:pPr marL="1022985" lvl="1" indent="-609600">
              <a:lnSpc>
                <a:spcPct val="100000"/>
              </a:lnSpc>
              <a:spcBef>
                <a:spcPts val="1440"/>
              </a:spcBef>
              <a:buChar char="–"/>
              <a:tabLst>
                <a:tab pos="1022985" algn="l"/>
                <a:tab pos="1023619" algn="l"/>
              </a:tabLst>
            </a:pPr>
            <a:r>
              <a:rPr sz="2400" spc="-85" dirty="0">
                <a:solidFill>
                  <a:srgbClr val="001F5F"/>
                </a:solidFill>
                <a:latin typeface="Arial"/>
                <a:cs typeface="Arial"/>
              </a:rPr>
              <a:t>Pigmentation</a:t>
            </a:r>
            <a:endParaRPr sz="2400">
              <a:latin typeface="Arial"/>
              <a:cs typeface="Arial"/>
            </a:endParaRPr>
          </a:p>
          <a:p>
            <a:pPr marL="1022985" lvl="1" indent="-609600">
              <a:lnSpc>
                <a:spcPct val="100000"/>
              </a:lnSpc>
              <a:spcBef>
                <a:spcPts val="1440"/>
              </a:spcBef>
              <a:buChar char="–"/>
              <a:tabLst>
                <a:tab pos="1022985" algn="l"/>
                <a:tab pos="1023619" algn="l"/>
              </a:tabLst>
            </a:pPr>
            <a:r>
              <a:rPr sz="2400" spc="-85" dirty="0">
                <a:solidFill>
                  <a:srgbClr val="001F5F"/>
                </a:solidFill>
                <a:latin typeface="Arial"/>
                <a:cs typeface="Arial"/>
              </a:rPr>
              <a:t>Discoloration</a:t>
            </a:r>
            <a:endParaRPr sz="24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170" y="0"/>
            <a:ext cx="1854835" cy="635000"/>
          </a:xfrm>
          <a:prstGeom prst="rect">
            <a:avLst/>
          </a:prstGeom>
        </p:spPr>
        <p:txBody>
          <a:bodyPr vert="horz" wrap="square" lIns="0" tIns="12065" rIns="0" bIns="0" rtlCol="0">
            <a:spAutoFit/>
          </a:bodyPr>
          <a:lstStyle/>
          <a:p>
            <a:pPr marL="12700">
              <a:lnSpc>
                <a:spcPct val="100000"/>
              </a:lnSpc>
              <a:spcBef>
                <a:spcPts val="95"/>
              </a:spcBef>
            </a:pPr>
            <a:r>
              <a:rPr sz="4000" spc="-315" dirty="0"/>
              <a:t>C</a:t>
            </a:r>
            <a:r>
              <a:rPr sz="4000" spc="-340" dirty="0"/>
              <a:t>y</a:t>
            </a:r>
            <a:r>
              <a:rPr sz="4000" spc="-160" dirty="0"/>
              <a:t>anosis</a:t>
            </a:r>
            <a:endParaRPr sz="4000"/>
          </a:p>
        </p:txBody>
      </p:sp>
      <p:sp>
        <p:nvSpPr>
          <p:cNvPr id="3" name="object 3"/>
          <p:cNvSpPr/>
          <p:nvPr/>
        </p:nvSpPr>
        <p:spPr>
          <a:xfrm>
            <a:off x="838200" y="838200"/>
            <a:ext cx="7696200" cy="57729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909" y="172212"/>
            <a:ext cx="7053120" cy="62234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66800" y="2438400"/>
            <a:ext cx="6172200" cy="2057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66800" y="0"/>
            <a:ext cx="6294120" cy="21336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77207" y="4648200"/>
            <a:ext cx="6809492" cy="19812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5800" y="228600"/>
            <a:ext cx="7467600" cy="64114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62000"/>
            <a:ext cx="9058542" cy="511295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4377" y="148539"/>
            <a:ext cx="3094355" cy="697230"/>
          </a:xfrm>
          <a:prstGeom prst="rect">
            <a:avLst/>
          </a:prstGeom>
        </p:spPr>
        <p:txBody>
          <a:bodyPr vert="horz" wrap="square" lIns="0" tIns="13335" rIns="0" bIns="0" rtlCol="0">
            <a:spAutoFit/>
          </a:bodyPr>
          <a:lstStyle/>
          <a:p>
            <a:pPr marL="12700">
              <a:lnSpc>
                <a:spcPct val="100000"/>
              </a:lnSpc>
              <a:spcBef>
                <a:spcPts val="105"/>
              </a:spcBef>
            </a:pPr>
            <a:r>
              <a:rPr sz="4400" spc="-220" dirty="0"/>
              <a:t>Discoloration</a:t>
            </a:r>
            <a:endParaRPr sz="4400"/>
          </a:p>
        </p:txBody>
      </p:sp>
      <p:sp>
        <p:nvSpPr>
          <p:cNvPr id="3" name="object 3"/>
          <p:cNvSpPr txBox="1"/>
          <p:nvPr/>
        </p:nvSpPr>
        <p:spPr>
          <a:xfrm>
            <a:off x="231140" y="915060"/>
            <a:ext cx="8314690" cy="2842260"/>
          </a:xfrm>
          <a:prstGeom prst="rect">
            <a:avLst/>
          </a:prstGeom>
        </p:spPr>
        <p:txBody>
          <a:bodyPr vert="horz" wrap="square" lIns="0" tIns="97790" rIns="0" bIns="0" rtlCol="0">
            <a:spAutoFit/>
          </a:bodyPr>
          <a:lstStyle/>
          <a:p>
            <a:pPr marL="12700">
              <a:lnSpc>
                <a:spcPct val="100000"/>
              </a:lnSpc>
              <a:spcBef>
                <a:spcPts val="770"/>
              </a:spcBef>
            </a:pPr>
            <a:r>
              <a:rPr sz="2800" spc="-55" dirty="0">
                <a:solidFill>
                  <a:srgbClr val="001F5F"/>
                </a:solidFill>
                <a:latin typeface="Arial"/>
                <a:cs typeface="Arial"/>
              </a:rPr>
              <a:t>Vitiligo</a:t>
            </a:r>
            <a:endParaRPr sz="2800">
              <a:latin typeface="Arial"/>
              <a:cs typeface="Arial"/>
            </a:endParaRPr>
          </a:p>
          <a:p>
            <a:pPr marL="622300" marR="5080" indent="-609600" algn="just">
              <a:lnSpc>
                <a:spcPct val="100000"/>
              </a:lnSpc>
              <a:spcBef>
                <a:spcPts val="675"/>
              </a:spcBef>
              <a:buChar char="•"/>
              <a:tabLst>
                <a:tab pos="622300" algn="l"/>
              </a:tabLst>
            </a:pPr>
            <a:r>
              <a:rPr sz="2800" spc="40" dirty="0">
                <a:solidFill>
                  <a:srgbClr val="001F5F"/>
                </a:solidFill>
                <a:latin typeface="Arial"/>
                <a:cs typeface="Arial"/>
              </a:rPr>
              <a:t>It </a:t>
            </a:r>
            <a:r>
              <a:rPr sz="2800" spc="-145" dirty="0">
                <a:solidFill>
                  <a:srgbClr val="001F5F"/>
                </a:solidFill>
                <a:latin typeface="Arial"/>
                <a:cs typeface="Arial"/>
              </a:rPr>
              <a:t>is </a:t>
            </a:r>
            <a:r>
              <a:rPr sz="2800" spc="-220" dirty="0">
                <a:solidFill>
                  <a:srgbClr val="001F5F"/>
                </a:solidFill>
                <a:latin typeface="Arial"/>
                <a:cs typeface="Arial"/>
              </a:rPr>
              <a:t>a </a:t>
            </a:r>
            <a:r>
              <a:rPr sz="2800" spc="-130" dirty="0">
                <a:solidFill>
                  <a:srgbClr val="001F5F"/>
                </a:solidFill>
                <a:latin typeface="Arial"/>
                <a:cs typeface="Arial"/>
              </a:rPr>
              <a:t>skin </a:t>
            </a:r>
            <a:r>
              <a:rPr sz="2800" spc="-60" dirty="0">
                <a:solidFill>
                  <a:srgbClr val="001F5F"/>
                </a:solidFill>
                <a:latin typeface="Arial"/>
                <a:cs typeface="Arial"/>
              </a:rPr>
              <a:t>condition </a:t>
            </a:r>
            <a:r>
              <a:rPr sz="2800" spc="-35" dirty="0">
                <a:solidFill>
                  <a:srgbClr val="001F5F"/>
                </a:solidFill>
                <a:latin typeface="Arial"/>
                <a:cs typeface="Arial"/>
              </a:rPr>
              <a:t>in </a:t>
            </a:r>
            <a:r>
              <a:rPr sz="2800" spc="-80" dirty="0">
                <a:solidFill>
                  <a:srgbClr val="001F5F"/>
                </a:solidFill>
                <a:latin typeface="Arial"/>
                <a:cs typeface="Arial"/>
              </a:rPr>
              <a:t>which </a:t>
            </a:r>
            <a:r>
              <a:rPr sz="2800" spc="-55" dirty="0">
                <a:solidFill>
                  <a:srgbClr val="001F5F"/>
                </a:solidFill>
                <a:latin typeface="Arial"/>
                <a:cs typeface="Arial"/>
              </a:rPr>
              <a:t>there </a:t>
            </a:r>
            <a:r>
              <a:rPr sz="2800" spc="-145" dirty="0">
                <a:solidFill>
                  <a:srgbClr val="001F5F"/>
                </a:solidFill>
                <a:latin typeface="Arial"/>
                <a:cs typeface="Arial"/>
              </a:rPr>
              <a:t>is </a:t>
            </a:r>
            <a:r>
              <a:rPr sz="2800" spc="-170" dirty="0">
                <a:solidFill>
                  <a:srgbClr val="001F5F"/>
                </a:solidFill>
                <a:latin typeface="Arial"/>
                <a:cs typeface="Arial"/>
              </a:rPr>
              <a:t>loss </a:t>
            </a:r>
            <a:r>
              <a:rPr sz="2800" spc="-10" dirty="0">
                <a:solidFill>
                  <a:srgbClr val="001F5F"/>
                </a:solidFill>
                <a:latin typeface="Arial"/>
                <a:cs typeface="Arial"/>
              </a:rPr>
              <a:t>of </a:t>
            </a:r>
            <a:r>
              <a:rPr sz="2800" spc="-80" dirty="0">
                <a:solidFill>
                  <a:srgbClr val="001F5F"/>
                </a:solidFill>
                <a:latin typeface="Arial"/>
                <a:cs typeface="Arial"/>
              </a:rPr>
              <a:t>pigment  </a:t>
            </a:r>
            <a:r>
              <a:rPr sz="2800" spc="-35" dirty="0">
                <a:solidFill>
                  <a:srgbClr val="001F5F"/>
                </a:solidFill>
                <a:latin typeface="Arial"/>
                <a:cs typeface="Arial"/>
              </a:rPr>
              <a:t>from </a:t>
            </a:r>
            <a:r>
              <a:rPr sz="2800" spc="-180" dirty="0">
                <a:solidFill>
                  <a:srgbClr val="001F5F"/>
                </a:solidFill>
                <a:latin typeface="Arial"/>
                <a:cs typeface="Arial"/>
              </a:rPr>
              <a:t>areas </a:t>
            </a:r>
            <a:r>
              <a:rPr sz="2800" spc="-10" dirty="0">
                <a:solidFill>
                  <a:srgbClr val="001F5F"/>
                </a:solidFill>
                <a:latin typeface="Arial"/>
                <a:cs typeface="Arial"/>
              </a:rPr>
              <a:t>of </a:t>
            </a:r>
            <a:r>
              <a:rPr sz="2800" spc="-130" dirty="0">
                <a:solidFill>
                  <a:srgbClr val="001F5F"/>
                </a:solidFill>
                <a:latin typeface="Arial"/>
                <a:cs typeface="Arial"/>
              </a:rPr>
              <a:t>skin </a:t>
            </a:r>
            <a:r>
              <a:rPr sz="2800" spc="-80" dirty="0">
                <a:solidFill>
                  <a:srgbClr val="001F5F"/>
                </a:solidFill>
                <a:latin typeface="Arial"/>
                <a:cs typeface="Arial"/>
              </a:rPr>
              <a:t>resulting </a:t>
            </a:r>
            <a:r>
              <a:rPr sz="2800" spc="-35" dirty="0">
                <a:solidFill>
                  <a:srgbClr val="001F5F"/>
                </a:solidFill>
                <a:latin typeface="Arial"/>
                <a:cs typeface="Arial"/>
              </a:rPr>
              <a:t>in </a:t>
            </a:r>
            <a:r>
              <a:rPr sz="2800" spc="-70" dirty="0">
                <a:solidFill>
                  <a:srgbClr val="001F5F"/>
                </a:solidFill>
                <a:latin typeface="Arial"/>
                <a:cs typeface="Arial"/>
              </a:rPr>
              <a:t>irregular </a:t>
            </a:r>
            <a:r>
              <a:rPr sz="2800" spc="-30" dirty="0">
                <a:solidFill>
                  <a:srgbClr val="001F5F"/>
                </a:solidFill>
                <a:latin typeface="Arial"/>
                <a:cs typeface="Arial"/>
              </a:rPr>
              <a:t>white</a:t>
            </a:r>
            <a:r>
              <a:rPr sz="2800" spc="-550" dirty="0">
                <a:solidFill>
                  <a:srgbClr val="001F5F"/>
                </a:solidFill>
                <a:latin typeface="Arial"/>
                <a:cs typeface="Arial"/>
              </a:rPr>
              <a:t> </a:t>
            </a:r>
            <a:r>
              <a:rPr sz="2800" spc="-145" dirty="0">
                <a:solidFill>
                  <a:srgbClr val="001F5F"/>
                </a:solidFill>
                <a:latin typeface="Arial"/>
                <a:cs typeface="Arial"/>
              </a:rPr>
              <a:t>patches  </a:t>
            </a:r>
            <a:r>
              <a:rPr sz="2800" spc="15" dirty="0">
                <a:solidFill>
                  <a:srgbClr val="001F5F"/>
                </a:solidFill>
                <a:latin typeface="Arial"/>
                <a:cs typeface="Arial"/>
              </a:rPr>
              <a:t>with </a:t>
            </a:r>
            <a:r>
              <a:rPr sz="2800" spc="-80" dirty="0">
                <a:solidFill>
                  <a:srgbClr val="001F5F"/>
                </a:solidFill>
                <a:latin typeface="Arial"/>
                <a:cs typeface="Arial"/>
              </a:rPr>
              <a:t>normal </a:t>
            </a:r>
            <a:r>
              <a:rPr sz="2800" spc="-130" dirty="0">
                <a:solidFill>
                  <a:srgbClr val="001F5F"/>
                </a:solidFill>
                <a:latin typeface="Arial"/>
                <a:cs typeface="Arial"/>
              </a:rPr>
              <a:t>skin</a:t>
            </a:r>
            <a:r>
              <a:rPr sz="2800" spc="-340" dirty="0">
                <a:solidFill>
                  <a:srgbClr val="001F5F"/>
                </a:solidFill>
                <a:latin typeface="Arial"/>
                <a:cs typeface="Arial"/>
              </a:rPr>
              <a:t> </a:t>
            </a:r>
            <a:r>
              <a:rPr sz="2800" spc="-55" dirty="0">
                <a:solidFill>
                  <a:srgbClr val="001F5F"/>
                </a:solidFill>
                <a:latin typeface="Arial"/>
                <a:cs typeface="Arial"/>
              </a:rPr>
              <a:t>texture</a:t>
            </a:r>
            <a:endParaRPr sz="2800">
              <a:latin typeface="Arial"/>
              <a:cs typeface="Arial"/>
            </a:endParaRPr>
          </a:p>
          <a:p>
            <a:pPr marL="622300" marR="52705" indent="-609600" algn="just">
              <a:lnSpc>
                <a:spcPct val="100000"/>
              </a:lnSpc>
              <a:spcBef>
                <a:spcPts val="675"/>
              </a:spcBef>
              <a:buChar char="•"/>
              <a:tabLst>
                <a:tab pos="622300" algn="l"/>
              </a:tabLst>
            </a:pPr>
            <a:r>
              <a:rPr sz="2800" spc="-155" dirty="0">
                <a:solidFill>
                  <a:srgbClr val="001F5F"/>
                </a:solidFill>
                <a:latin typeface="Arial"/>
                <a:cs typeface="Arial"/>
              </a:rPr>
              <a:t>Associated </a:t>
            </a:r>
            <a:r>
              <a:rPr sz="2800" spc="15" dirty="0">
                <a:solidFill>
                  <a:srgbClr val="001F5F"/>
                </a:solidFill>
                <a:latin typeface="Arial"/>
                <a:cs typeface="Arial"/>
              </a:rPr>
              <a:t>with </a:t>
            </a:r>
            <a:r>
              <a:rPr sz="2800" spc="-100" dirty="0">
                <a:solidFill>
                  <a:srgbClr val="001F5F"/>
                </a:solidFill>
                <a:latin typeface="Arial"/>
                <a:cs typeface="Arial"/>
              </a:rPr>
              <a:t>pernicious </a:t>
            </a:r>
            <a:r>
              <a:rPr sz="2800" spc="-125" dirty="0">
                <a:solidFill>
                  <a:srgbClr val="001F5F"/>
                </a:solidFill>
                <a:latin typeface="Arial"/>
                <a:cs typeface="Arial"/>
              </a:rPr>
              <a:t>anemia,</a:t>
            </a:r>
            <a:r>
              <a:rPr sz="2800" spc="-265" dirty="0">
                <a:solidFill>
                  <a:srgbClr val="001F5F"/>
                </a:solidFill>
                <a:latin typeface="Arial"/>
                <a:cs typeface="Arial"/>
              </a:rPr>
              <a:t> </a:t>
            </a:r>
            <a:r>
              <a:rPr sz="2800" spc="-80" dirty="0">
                <a:solidFill>
                  <a:srgbClr val="001F5F"/>
                </a:solidFill>
                <a:latin typeface="Arial"/>
                <a:cs typeface="Arial"/>
              </a:rPr>
              <a:t>hyperthyroidism,  </a:t>
            </a:r>
            <a:r>
              <a:rPr sz="2800" spc="-150" dirty="0">
                <a:solidFill>
                  <a:srgbClr val="001F5F"/>
                </a:solidFill>
                <a:latin typeface="Arial"/>
                <a:cs typeface="Arial"/>
              </a:rPr>
              <a:t>Addison’s</a:t>
            </a:r>
            <a:r>
              <a:rPr sz="2800" spc="-90" dirty="0">
                <a:solidFill>
                  <a:srgbClr val="001F5F"/>
                </a:solidFill>
                <a:latin typeface="Arial"/>
                <a:cs typeface="Arial"/>
              </a:rPr>
              <a:t> </a:t>
            </a:r>
            <a:r>
              <a:rPr sz="2800" spc="-185" dirty="0">
                <a:solidFill>
                  <a:srgbClr val="001F5F"/>
                </a:solidFill>
                <a:latin typeface="Arial"/>
                <a:cs typeface="Arial"/>
              </a:rPr>
              <a:t>disease</a:t>
            </a:r>
            <a:endParaRPr sz="2800">
              <a:latin typeface="Arial"/>
              <a:cs typeface="Arial"/>
            </a:endParaRPr>
          </a:p>
        </p:txBody>
      </p:sp>
      <p:sp>
        <p:nvSpPr>
          <p:cNvPr id="4" name="object 4"/>
          <p:cNvSpPr/>
          <p:nvPr/>
        </p:nvSpPr>
        <p:spPr>
          <a:xfrm>
            <a:off x="3733800" y="3581400"/>
            <a:ext cx="2577083" cy="29977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6110" y="86055"/>
            <a:ext cx="2814955" cy="635000"/>
          </a:xfrm>
          <a:prstGeom prst="rect">
            <a:avLst/>
          </a:prstGeom>
        </p:spPr>
        <p:txBody>
          <a:bodyPr vert="horz" wrap="square" lIns="0" tIns="12065" rIns="0" bIns="0" rtlCol="0">
            <a:spAutoFit/>
          </a:bodyPr>
          <a:lstStyle/>
          <a:p>
            <a:pPr marL="12700">
              <a:lnSpc>
                <a:spcPct val="100000"/>
              </a:lnSpc>
              <a:spcBef>
                <a:spcPts val="95"/>
              </a:spcBef>
            </a:pPr>
            <a:r>
              <a:rPr sz="4000" spc="-200" dirty="0"/>
              <a:t>Discoloration</a:t>
            </a:r>
            <a:endParaRPr sz="4000"/>
          </a:p>
        </p:txBody>
      </p:sp>
      <p:sp>
        <p:nvSpPr>
          <p:cNvPr id="3" name="object 3"/>
          <p:cNvSpPr txBox="1"/>
          <p:nvPr/>
        </p:nvSpPr>
        <p:spPr>
          <a:xfrm>
            <a:off x="231140" y="762660"/>
            <a:ext cx="8646795" cy="2842260"/>
          </a:xfrm>
          <a:prstGeom prst="rect">
            <a:avLst/>
          </a:prstGeom>
        </p:spPr>
        <p:txBody>
          <a:bodyPr vert="horz" wrap="square" lIns="0" tIns="97790" rIns="0" bIns="0" rtlCol="0">
            <a:spAutoFit/>
          </a:bodyPr>
          <a:lstStyle/>
          <a:p>
            <a:pPr marL="12700">
              <a:lnSpc>
                <a:spcPct val="100000"/>
              </a:lnSpc>
              <a:spcBef>
                <a:spcPts val="770"/>
              </a:spcBef>
            </a:pPr>
            <a:r>
              <a:rPr sz="2800" spc="-150" dirty="0">
                <a:solidFill>
                  <a:srgbClr val="001F5F"/>
                </a:solidFill>
                <a:latin typeface="Arial"/>
                <a:cs typeface="Arial"/>
              </a:rPr>
              <a:t>Leukoplakia</a:t>
            </a:r>
            <a:endParaRPr sz="2800">
              <a:latin typeface="Arial"/>
              <a:cs typeface="Arial"/>
            </a:endParaRPr>
          </a:p>
          <a:p>
            <a:pPr marL="622300" marR="287655" indent="-609600">
              <a:lnSpc>
                <a:spcPct val="100000"/>
              </a:lnSpc>
              <a:spcBef>
                <a:spcPts val="675"/>
              </a:spcBef>
              <a:buChar char="•"/>
              <a:tabLst>
                <a:tab pos="621665" algn="l"/>
                <a:tab pos="622300" algn="l"/>
              </a:tabLst>
            </a:pPr>
            <a:r>
              <a:rPr sz="2800" spc="-250" dirty="0">
                <a:solidFill>
                  <a:srgbClr val="001F5F"/>
                </a:solidFill>
                <a:latin typeface="Arial"/>
                <a:cs typeface="Arial"/>
              </a:rPr>
              <a:t>A </a:t>
            </a:r>
            <a:r>
              <a:rPr sz="2800" spc="-140" dirty="0">
                <a:solidFill>
                  <a:srgbClr val="001F5F"/>
                </a:solidFill>
                <a:latin typeface="Arial"/>
                <a:cs typeface="Arial"/>
              </a:rPr>
              <a:t>precancerous </a:t>
            </a:r>
            <a:r>
              <a:rPr sz="2800" spc="-105" dirty="0">
                <a:solidFill>
                  <a:srgbClr val="001F5F"/>
                </a:solidFill>
                <a:latin typeface="Arial"/>
                <a:cs typeface="Arial"/>
              </a:rPr>
              <a:t>lesion </a:t>
            </a:r>
            <a:r>
              <a:rPr sz="2800" spc="-5" dirty="0">
                <a:solidFill>
                  <a:srgbClr val="001F5F"/>
                </a:solidFill>
                <a:latin typeface="Arial"/>
                <a:cs typeface="Arial"/>
              </a:rPr>
              <a:t>that </a:t>
            </a:r>
            <a:r>
              <a:rPr sz="2800" spc="-135" dirty="0">
                <a:solidFill>
                  <a:srgbClr val="001F5F"/>
                </a:solidFill>
                <a:latin typeface="Arial"/>
                <a:cs typeface="Arial"/>
              </a:rPr>
              <a:t>develops </a:t>
            </a:r>
            <a:r>
              <a:rPr sz="2800" spc="-90" dirty="0">
                <a:solidFill>
                  <a:srgbClr val="001F5F"/>
                </a:solidFill>
                <a:latin typeface="Arial"/>
                <a:cs typeface="Arial"/>
              </a:rPr>
              <a:t>on </a:t>
            </a:r>
            <a:r>
              <a:rPr sz="2800" spc="-35" dirty="0">
                <a:solidFill>
                  <a:srgbClr val="001F5F"/>
                </a:solidFill>
                <a:latin typeface="Arial"/>
                <a:cs typeface="Arial"/>
              </a:rPr>
              <a:t>the </a:t>
            </a:r>
            <a:r>
              <a:rPr sz="2800" spc="-95" dirty="0">
                <a:solidFill>
                  <a:srgbClr val="001F5F"/>
                </a:solidFill>
                <a:latin typeface="Arial"/>
                <a:cs typeface="Arial"/>
              </a:rPr>
              <a:t>tongue</a:t>
            </a:r>
            <a:r>
              <a:rPr sz="2800" spc="-315" dirty="0">
                <a:solidFill>
                  <a:srgbClr val="001F5F"/>
                </a:solidFill>
                <a:latin typeface="Arial"/>
                <a:cs typeface="Arial"/>
              </a:rPr>
              <a:t> </a:t>
            </a:r>
            <a:r>
              <a:rPr sz="2800" spc="-30" dirty="0">
                <a:solidFill>
                  <a:srgbClr val="001F5F"/>
                </a:solidFill>
                <a:latin typeface="Arial"/>
                <a:cs typeface="Arial"/>
              </a:rPr>
              <a:t>or  </a:t>
            </a:r>
            <a:r>
              <a:rPr sz="2800" spc="-35" dirty="0">
                <a:solidFill>
                  <a:srgbClr val="001F5F"/>
                </a:solidFill>
                <a:latin typeface="Arial"/>
                <a:cs typeface="Arial"/>
              </a:rPr>
              <a:t>the </a:t>
            </a:r>
            <a:r>
              <a:rPr sz="2800" spc="-110" dirty="0">
                <a:solidFill>
                  <a:srgbClr val="001F5F"/>
                </a:solidFill>
                <a:latin typeface="Arial"/>
                <a:cs typeface="Arial"/>
              </a:rPr>
              <a:t>inside </a:t>
            </a:r>
            <a:r>
              <a:rPr sz="2800" spc="-10" dirty="0">
                <a:solidFill>
                  <a:srgbClr val="001F5F"/>
                </a:solidFill>
                <a:latin typeface="Arial"/>
                <a:cs typeface="Arial"/>
              </a:rPr>
              <a:t>of </a:t>
            </a:r>
            <a:r>
              <a:rPr sz="2800" spc="-35" dirty="0">
                <a:solidFill>
                  <a:srgbClr val="001F5F"/>
                </a:solidFill>
                <a:latin typeface="Arial"/>
                <a:cs typeface="Arial"/>
              </a:rPr>
              <a:t>the </a:t>
            </a:r>
            <a:r>
              <a:rPr sz="2800" spc="-155" dirty="0">
                <a:solidFill>
                  <a:srgbClr val="001F5F"/>
                </a:solidFill>
                <a:latin typeface="Arial"/>
                <a:cs typeface="Arial"/>
              </a:rPr>
              <a:t>cheek </a:t>
            </a:r>
            <a:r>
              <a:rPr sz="2800" spc="-265" dirty="0">
                <a:solidFill>
                  <a:srgbClr val="001F5F"/>
                </a:solidFill>
                <a:latin typeface="Arial"/>
                <a:cs typeface="Arial"/>
              </a:rPr>
              <a:t>as </a:t>
            </a:r>
            <a:r>
              <a:rPr sz="2800" spc="-220" dirty="0">
                <a:solidFill>
                  <a:srgbClr val="001F5F"/>
                </a:solidFill>
                <a:latin typeface="Arial"/>
                <a:cs typeface="Arial"/>
              </a:rPr>
              <a:t>a </a:t>
            </a:r>
            <a:r>
              <a:rPr sz="2800" spc="-150" dirty="0">
                <a:solidFill>
                  <a:srgbClr val="001F5F"/>
                </a:solidFill>
                <a:latin typeface="Arial"/>
                <a:cs typeface="Arial"/>
              </a:rPr>
              <a:t>response </a:t>
            </a:r>
            <a:r>
              <a:rPr sz="2800" spc="20" dirty="0">
                <a:solidFill>
                  <a:srgbClr val="001F5F"/>
                </a:solidFill>
                <a:latin typeface="Arial"/>
                <a:cs typeface="Arial"/>
              </a:rPr>
              <a:t>to </a:t>
            </a:r>
            <a:r>
              <a:rPr sz="2800" spc="-105" dirty="0">
                <a:solidFill>
                  <a:srgbClr val="001F5F"/>
                </a:solidFill>
                <a:latin typeface="Arial"/>
                <a:cs typeface="Arial"/>
              </a:rPr>
              <a:t>chronic  </a:t>
            </a:r>
            <a:r>
              <a:rPr sz="2800" spc="-5" dirty="0">
                <a:solidFill>
                  <a:srgbClr val="001F5F"/>
                </a:solidFill>
                <a:latin typeface="Arial"/>
                <a:cs typeface="Arial"/>
              </a:rPr>
              <a:t>irritation</a:t>
            </a:r>
            <a:endParaRPr sz="2800">
              <a:latin typeface="Arial"/>
              <a:cs typeface="Arial"/>
            </a:endParaRPr>
          </a:p>
          <a:p>
            <a:pPr marL="622300" marR="5080" indent="-609600">
              <a:lnSpc>
                <a:spcPct val="100000"/>
              </a:lnSpc>
              <a:spcBef>
                <a:spcPts val="675"/>
              </a:spcBef>
              <a:buChar char="•"/>
              <a:tabLst>
                <a:tab pos="621665" algn="l"/>
                <a:tab pos="622300" algn="l"/>
              </a:tabLst>
            </a:pPr>
            <a:r>
              <a:rPr sz="2800" spc="-180" dirty="0">
                <a:solidFill>
                  <a:srgbClr val="001F5F"/>
                </a:solidFill>
                <a:latin typeface="Arial"/>
                <a:cs typeface="Arial"/>
              </a:rPr>
              <a:t>Occasionaly, </a:t>
            </a:r>
            <a:r>
              <a:rPr sz="2800" spc="-110" dirty="0">
                <a:solidFill>
                  <a:srgbClr val="001F5F"/>
                </a:solidFill>
                <a:latin typeface="Arial"/>
                <a:cs typeface="Arial"/>
              </a:rPr>
              <a:t>leukoplakia </a:t>
            </a:r>
            <a:r>
              <a:rPr sz="2800" spc="-145" dirty="0">
                <a:solidFill>
                  <a:srgbClr val="001F5F"/>
                </a:solidFill>
                <a:latin typeface="Arial"/>
                <a:cs typeface="Arial"/>
              </a:rPr>
              <a:t>patches </a:t>
            </a:r>
            <a:r>
              <a:rPr sz="2800" spc="-110" dirty="0">
                <a:solidFill>
                  <a:srgbClr val="001F5F"/>
                </a:solidFill>
                <a:latin typeface="Arial"/>
                <a:cs typeface="Arial"/>
              </a:rPr>
              <a:t>develop </a:t>
            </a:r>
            <a:r>
              <a:rPr sz="2800" spc="-90" dirty="0">
                <a:solidFill>
                  <a:srgbClr val="001F5F"/>
                </a:solidFill>
                <a:latin typeface="Arial"/>
                <a:cs typeface="Arial"/>
              </a:rPr>
              <a:t>on </a:t>
            </a:r>
            <a:r>
              <a:rPr sz="2800" spc="-35" dirty="0">
                <a:solidFill>
                  <a:srgbClr val="001F5F"/>
                </a:solidFill>
                <a:latin typeface="Arial"/>
                <a:cs typeface="Arial"/>
              </a:rPr>
              <a:t>the</a:t>
            </a:r>
            <a:r>
              <a:rPr sz="2800" spc="-130" dirty="0">
                <a:solidFill>
                  <a:srgbClr val="001F5F"/>
                </a:solidFill>
                <a:latin typeface="Arial"/>
                <a:cs typeface="Arial"/>
              </a:rPr>
              <a:t> </a:t>
            </a:r>
            <a:r>
              <a:rPr sz="2800" spc="-105" dirty="0">
                <a:solidFill>
                  <a:srgbClr val="001F5F"/>
                </a:solidFill>
                <a:latin typeface="Arial"/>
                <a:cs typeface="Arial"/>
              </a:rPr>
              <a:t>female  </a:t>
            </a:r>
            <a:r>
              <a:rPr sz="2800" spc="-85" dirty="0">
                <a:solidFill>
                  <a:srgbClr val="001F5F"/>
                </a:solidFill>
                <a:latin typeface="Arial"/>
                <a:cs typeface="Arial"/>
              </a:rPr>
              <a:t>external</a:t>
            </a:r>
            <a:r>
              <a:rPr sz="2800" spc="-150" dirty="0">
                <a:solidFill>
                  <a:srgbClr val="001F5F"/>
                </a:solidFill>
                <a:latin typeface="Arial"/>
                <a:cs typeface="Arial"/>
              </a:rPr>
              <a:t> </a:t>
            </a:r>
            <a:r>
              <a:rPr sz="2800" spc="-90" dirty="0">
                <a:solidFill>
                  <a:srgbClr val="001F5F"/>
                </a:solidFill>
                <a:latin typeface="Arial"/>
                <a:cs typeface="Arial"/>
              </a:rPr>
              <a:t>genitalia</a:t>
            </a:r>
            <a:endParaRPr sz="2800">
              <a:latin typeface="Arial"/>
              <a:cs typeface="Arial"/>
            </a:endParaRPr>
          </a:p>
        </p:txBody>
      </p:sp>
      <p:sp>
        <p:nvSpPr>
          <p:cNvPr id="4" name="object 4"/>
          <p:cNvSpPr/>
          <p:nvPr/>
        </p:nvSpPr>
        <p:spPr>
          <a:xfrm>
            <a:off x="2555748" y="3874007"/>
            <a:ext cx="4463796" cy="29839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97629" y="43383"/>
            <a:ext cx="1350010" cy="574675"/>
          </a:xfrm>
          <a:prstGeom prst="rect">
            <a:avLst/>
          </a:prstGeom>
        </p:spPr>
        <p:txBody>
          <a:bodyPr vert="horz" wrap="square" lIns="0" tIns="12700" rIns="0" bIns="0" rtlCol="0">
            <a:spAutoFit/>
          </a:bodyPr>
          <a:lstStyle/>
          <a:p>
            <a:pPr marL="12700">
              <a:lnSpc>
                <a:spcPct val="100000"/>
              </a:lnSpc>
              <a:spcBef>
                <a:spcPts val="100"/>
              </a:spcBef>
            </a:pPr>
            <a:r>
              <a:rPr spc="-170" dirty="0"/>
              <a:t>Rashes</a:t>
            </a:r>
          </a:p>
        </p:txBody>
      </p:sp>
      <p:sp>
        <p:nvSpPr>
          <p:cNvPr id="3" name="object 3"/>
          <p:cNvSpPr txBox="1"/>
          <p:nvPr/>
        </p:nvSpPr>
        <p:spPr>
          <a:xfrm>
            <a:off x="231140" y="813562"/>
            <a:ext cx="8409940" cy="5870575"/>
          </a:xfrm>
          <a:prstGeom prst="rect">
            <a:avLst/>
          </a:prstGeom>
        </p:spPr>
        <p:txBody>
          <a:bodyPr vert="horz" wrap="square" lIns="0" tIns="12700" rIns="0" bIns="0" rtlCol="0">
            <a:spAutoFit/>
          </a:bodyPr>
          <a:lstStyle/>
          <a:p>
            <a:pPr marL="622300" marR="5080" indent="-609600">
              <a:lnSpc>
                <a:spcPct val="130000"/>
              </a:lnSpc>
              <a:spcBef>
                <a:spcPts val="100"/>
              </a:spcBef>
              <a:buChar char="•"/>
              <a:tabLst>
                <a:tab pos="621665" algn="l"/>
                <a:tab pos="622300" algn="l"/>
              </a:tabLst>
            </a:pPr>
            <a:r>
              <a:rPr sz="2400" spc="-170" dirty="0">
                <a:solidFill>
                  <a:srgbClr val="001F5F"/>
                </a:solidFill>
                <a:latin typeface="Arial"/>
                <a:cs typeface="Arial"/>
              </a:rPr>
              <a:t>Skin </a:t>
            </a:r>
            <a:r>
              <a:rPr sz="2400" spc="-155" dirty="0">
                <a:solidFill>
                  <a:srgbClr val="001F5F"/>
                </a:solidFill>
                <a:latin typeface="Arial"/>
                <a:cs typeface="Arial"/>
              </a:rPr>
              <a:t>rashes </a:t>
            </a:r>
            <a:r>
              <a:rPr sz="2400" spc="-110" dirty="0">
                <a:solidFill>
                  <a:srgbClr val="001F5F"/>
                </a:solidFill>
                <a:latin typeface="Arial"/>
                <a:cs typeface="Arial"/>
              </a:rPr>
              <a:t>are </a:t>
            </a:r>
            <a:r>
              <a:rPr sz="2400" spc="-45" dirty="0">
                <a:solidFill>
                  <a:srgbClr val="001F5F"/>
                </a:solidFill>
                <a:latin typeface="Arial"/>
                <a:cs typeface="Arial"/>
              </a:rPr>
              <a:t>frequently </a:t>
            </a:r>
            <a:r>
              <a:rPr sz="2400" spc="-100" dirty="0">
                <a:solidFill>
                  <a:srgbClr val="001F5F"/>
                </a:solidFill>
                <a:latin typeface="Arial"/>
                <a:cs typeface="Arial"/>
              </a:rPr>
              <a:t>one </a:t>
            </a:r>
            <a:r>
              <a:rPr sz="2400" spc="-5" dirty="0">
                <a:solidFill>
                  <a:srgbClr val="001F5F"/>
                </a:solidFill>
                <a:latin typeface="Arial"/>
                <a:cs typeface="Arial"/>
              </a:rPr>
              <a:t>of </a:t>
            </a:r>
            <a:r>
              <a:rPr sz="2400" spc="-30" dirty="0">
                <a:solidFill>
                  <a:srgbClr val="001F5F"/>
                </a:solidFill>
                <a:latin typeface="Arial"/>
                <a:cs typeface="Arial"/>
              </a:rPr>
              <a:t>the </a:t>
            </a:r>
            <a:r>
              <a:rPr sz="2400" spc="-65" dirty="0">
                <a:solidFill>
                  <a:srgbClr val="001F5F"/>
                </a:solidFill>
                <a:latin typeface="Arial"/>
                <a:cs typeface="Arial"/>
              </a:rPr>
              <a:t>manifestation </a:t>
            </a:r>
            <a:r>
              <a:rPr sz="2400" spc="-5" dirty="0">
                <a:solidFill>
                  <a:srgbClr val="001F5F"/>
                </a:solidFill>
                <a:latin typeface="Arial"/>
                <a:cs typeface="Arial"/>
              </a:rPr>
              <a:t>of</a:t>
            </a:r>
            <a:r>
              <a:rPr sz="2400" spc="-465" dirty="0">
                <a:solidFill>
                  <a:srgbClr val="001F5F"/>
                </a:solidFill>
                <a:latin typeface="Arial"/>
                <a:cs typeface="Arial"/>
              </a:rPr>
              <a:t> </a:t>
            </a:r>
            <a:r>
              <a:rPr sz="2400" spc="-130" dirty="0">
                <a:solidFill>
                  <a:srgbClr val="001F5F"/>
                </a:solidFill>
                <a:latin typeface="Arial"/>
                <a:cs typeface="Arial"/>
              </a:rPr>
              <a:t>systemic  </a:t>
            </a:r>
            <a:r>
              <a:rPr sz="2400" spc="-155" dirty="0">
                <a:solidFill>
                  <a:srgbClr val="001F5F"/>
                </a:solidFill>
                <a:latin typeface="Arial"/>
                <a:cs typeface="Arial"/>
              </a:rPr>
              <a:t>diseases, </a:t>
            </a:r>
            <a:r>
              <a:rPr sz="2400" spc="-114" dirty="0">
                <a:solidFill>
                  <a:srgbClr val="001F5F"/>
                </a:solidFill>
                <a:latin typeface="Arial"/>
                <a:cs typeface="Arial"/>
              </a:rPr>
              <a:t>and hence, </a:t>
            </a:r>
            <a:r>
              <a:rPr sz="2400" spc="-50" dirty="0">
                <a:solidFill>
                  <a:srgbClr val="001F5F"/>
                </a:solidFill>
                <a:latin typeface="Arial"/>
                <a:cs typeface="Arial"/>
              </a:rPr>
              <a:t>they </a:t>
            </a:r>
            <a:r>
              <a:rPr sz="2400" spc="-110" dirty="0">
                <a:solidFill>
                  <a:srgbClr val="001F5F"/>
                </a:solidFill>
                <a:latin typeface="Arial"/>
                <a:cs typeface="Arial"/>
              </a:rPr>
              <a:t>are </a:t>
            </a:r>
            <a:r>
              <a:rPr sz="2400" spc="-25" dirty="0">
                <a:solidFill>
                  <a:srgbClr val="001F5F"/>
                </a:solidFill>
                <a:latin typeface="Arial"/>
                <a:cs typeface="Arial"/>
              </a:rPr>
              <a:t>important </a:t>
            </a:r>
            <a:r>
              <a:rPr sz="2400" spc="-10" dirty="0">
                <a:solidFill>
                  <a:srgbClr val="001F5F"/>
                </a:solidFill>
                <a:latin typeface="Arial"/>
                <a:cs typeface="Arial"/>
              </a:rPr>
              <a:t>for </a:t>
            </a:r>
            <a:r>
              <a:rPr sz="2400" spc="-30" dirty="0">
                <a:solidFill>
                  <a:srgbClr val="001F5F"/>
                </a:solidFill>
                <a:latin typeface="Arial"/>
                <a:cs typeface="Arial"/>
              </a:rPr>
              <a:t>the </a:t>
            </a:r>
            <a:r>
              <a:rPr sz="2400" spc="-125" dirty="0">
                <a:solidFill>
                  <a:srgbClr val="001F5F"/>
                </a:solidFill>
                <a:latin typeface="Arial"/>
                <a:cs typeface="Arial"/>
              </a:rPr>
              <a:t>diagnosis </a:t>
            </a:r>
            <a:r>
              <a:rPr sz="2400" spc="-10" dirty="0">
                <a:solidFill>
                  <a:srgbClr val="001F5F"/>
                </a:solidFill>
                <a:latin typeface="Arial"/>
                <a:cs typeface="Arial"/>
              </a:rPr>
              <a:t>of  </a:t>
            </a:r>
            <a:r>
              <a:rPr sz="2400" spc="-145" dirty="0">
                <a:solidFill>
                  <a:srgbClr val="001F5F"/>
                </a:solidFill>
                <a:latin typeface="Arial"/>
                <a:cs typeface="Arial"/>
              </a:rPr>
              <a:t>some </a:t>
            </a:r>
            <a:r>
              <a:rPr sz="2400" spc="-120" dirty="0">
                <a:solidFill>
                  <a:srgbClr val="001F5F"/>
                </a:solidFill>
                <a:latin typeface="Arial"/>
                <a:cs typeface="Arial"/>
              </a:rPr>
              <a:t>special</a:t>
            </a:r>
            <a:r>
              <a:rPr sz="2400" spc="-140" dirty="0">
                <a:solidFill>
                  <a:srgbClr val="001F5F"/>
                </a:solidFill>
                <a:latin typeface="Arial"/>
                <a:cs typeface="Arial"/>
              </a:rPr>
              <a:t> </a:t>
            </a:r>
            <a:r>
              <a:rPr sz="2400" spc="-170" dirty="0">
                <a:solidFill>
                  <a:srgbClr val="001F5F"/>
                </a:solidFill>
                <a:latin typeface="Arial"/>
                <a:cs typeface="Arial"/>
              </a:rPr>
              <a:t>diseases</a:t>
            </a:r>
            <a:endParaRPr sz="2400">
              <a:latin typeface="Arial"/>
              <a:cs typeface="Arial"/>
            </a:endParaRPr>
          </a:p>
          <a:p>
            <a:pPr marL="622300" marR="807720" indent="-609600">
              <a:lnSpc>
                <a:spcPct val="130000"/>
              </a:lnSpc>
              <a:spcBef>
                <a:spcPts val="580"/>
              </a:spcBef>
              <a:buChar char="•"/>
              <a:tabLst>
                <a:tab pos="621665" algn="l"/>
                <a:tab pos="622300" algn="l"/>
              </a:tabLst>
            </a:pPr>
            <a:r>
              <a:rPr sz="2400" spc="-175" dirty="0">
                <a:solidFill>
                  <a:srgbClr val="001F5F"/>
                </a:solidFill>
                <a:latin typeface="Arial"/>
                <a:cs typeface="Arial"/>
              </a:rPr>
              <a:t>The </a:t>
            </a:r>
            <a:r>
              <a:rPr sz="2400" spc="-30" dirty="0">
                <a:solidFill>
                  <a:srgbClr val="001F5F"/>
                </a:solidFill>
                <a:latin typeface="Arial"/>
                <a:cs typeface="Arial"/>
              </a:rPr>
              <a:t>different </a:t>
            </a:r>
            <a:r>
              <a:rPr sz="2400" spc="-155" dirty="0">
                <a:solidFill>
                  <a:srgbClr val="001F5F"/>
                </a:solidFill>
                <a:latin typeface="Arial"/>
                <a:cs typeface="Arial"/>
              </a:rPr>
              <a:t>rashes </a:t>
            </a:r>
            <a:r>
              <a:rPr sz="2400" spc="-145" dirty="0">
                <a:solidFill>
                  <a:srgbClr val="001F5F"/>
                </a:solidFill>
                <a:latin typeface="Arial"/>
                <a:cs typeface="Arial"/>
              </a:rPr>
              <a:t>may </a:t>
            </a:r>
            <a:r>
              <a:rPr sz="2400" spc="-100" dirty="0">
                <a:solidFill>
                  <a:srgbClr val="001F5F"/>
                </a:solidFill>
                <a:latin typeface="Arial"/>
                <a:cs typeface="Arial"/>
              </a:rPr>
              <a:t>occur </a:t>
            </a:r>
            <a:r>
              <a:rPr sz="2400" spc="-30" dirty="0">
                <a:solidFill>
                  <a:srgbClr val="001F5F"/>
                </a:solidFill>
                <a:latin typeface="Arial"/>
                <a:cs typeface="Arial"/>
              </a:rPr>
              <a:t>in </a:t>
            </a:r>
            <a:r>
              <a:rPr sz="2400" spc="-65" dirty="0">
                <a:solidFill>
                  <a:srgbClr val="001F5F"/>
                </a:solidFill>
                <a:latin typeface="Arial"/>
                <a:cs typeface="Arial"/>
              </a:rPr>
              <a:t>infectious </a:t>
            </a:r>
            <a:r>
              <a:rPr sz="2400" spc="-145" dirty="0">
                <a:solidFill>
                  <a:srgbClr val="001F5F"/>
                </a:solidFill>
                <a:latin typeface="Arial"/>
                <a:cs typeface="Arial"/>
              </a:rPr>
              <a:t>disease,  </a:t>
            </a:r>
            <a:r>
              <a:rPr sz="2400" spc="-75" dirty="0">
                <a:solidFill>
                  <a:srgbClr val="001F5F"/>
                </a:solidFill>
                <a:latin typeface="Arial"/>
                <a:cs typeface="Arial"/>
              </a:rPr>
              <a:t>dermentological </a:t>
            </a:r>
            <a:r>
              <a:rPr sz="2400" spc="-145" dirty="0">
                <a:solidFill>
                  <a:srgbClr val="001F5F"/>
                </a:solidFill>
                <a:latin typeface="Arial"/>
                <a:cs typeface="Arial"/>
              </a:rPr>
              <a:t>disease, </a:t>
            </a:r>
            <a:r>
              <a:rPr sz="2400" spc="-85" dirty="0">
                <a:solidFill>
                  <a:srgbClr val="001F5F"/>
                </a:solidFill>
                <a:latin typeface="Arial"/>
                <a:cs typeface="Arial"/>
              </a:rPr>
              <a:t>drug </a:t>
            </a:r>
            <a:r>
              <a:rPr sz="2400" spc="-20" dirty="0">
                <a:solidFill>
                  <a:srgbClr val="001F5F"/>
                </a:solidFill>
                <a:latin typeface="Arial"/>
                <a:cs typeface="Arial"/>
              </a:rPr>
              <a:t>or </a:t>
            </a:r>
            <a:r>
              <a:rPr sz="2400" spc="-30" dirty="0">
                <a:solidFill>
                  <a:srgbClr val="001F5F"/>
                </a:solidFill>
                <a:latin typeface="Arial"/>
                <a:cs typeface="Arial"/>
              </a:rPr>
              <a:t>other </a:t>
            </a:r>
            <a:r>
              <a:rPr sz="2400" spc="-85" dirty="0">
                <a:solidFill>
                  <a:srgbClr val="001F5F"/>
                </a:solidFill>
                <a:latin typeface="Arial"/>
                <a:cs typeface="Arial"/>
              </a:rPr>
              <a:t>allergic</a:t>
            </a:r>
            <a:r>
              <a:rPr sz="2400" spc="-385" dirty="0">
                <a:solidFill>
                  <a:srgbClr val="001F5F"/>
                </a:solidFill>
                <a:latin typeface="Arial"/>
                <a:cs typeface="Arial"/>
              </a:rPr>
              <a:t> </a:t>
            </a:r>
            <a:r>
              <a:rPr sz="2400" spc="-80" dirty="0">
                <a:solidFill>
                  <a:srgbClr val="001F5F"/>
                </a:solidFill>
                <a:latin typeface="Arial"/>
                <a:cs typeface="Arial"/>
              </a:rPr>
              <a:t>materials</a:t>
            </a:r>
            <a:endParaRPr sz="2400">
              <a:latin typeface="Arial"/>
              <a:cs typeface="Arial"/>
            </a:endParaRPr>
          </a:p>
          <a:p>
            <a:pPr marL="622300" indent="-609600">
              <a:lnSpc>
                <a:spcPct val="100000"/>
              </a:lnSpc>
              <a:spcBef>
                <a:spcPts val="1440"/>
              </a:spcBef>
              <a:buChar char="•"/>
              <a:tabLst>
                <a:tab pos="621665" algn="l"/>
                <a:tab pos="622300" algn="l"/>
              </a:tabLst>
            </a:pPr>
            <a:r>
              <a:rPr sz="2400" spc="-175" dirty="0">
                <a:solidFill>
                  <a:srgbClr val="001F5F"/>
                </a:solidFill>
                <a:latin typeface="Arial"/>
                <a:cs typeface="Arial"/>
              </a:rPr>
              <a:t>The </a:t>
            </a:r>
            <a:r>
              <a:rPr sz="2400" spc="-155" dirty="0">
                <a:solidFill>
                  <a:srgbClr val="001F5F"/>
                </a:solidFill>
                <a:latin typeface="Arial"/>
                <a:cs typeface="Arial"/>
              </a:rPr>
              <a:t>rashes </a:t>
            </a:r>
            <a:r>
              <a:rPr sz="2400" spc="-150" dirty="0">
                <a:solidFill>
                  <a:srgbClr val="001F5F"/>
                </a:solidFill>
                <a:latin typeface="Arial"/>
                <a:cs typeface="Arial"/>
              </a:rPr>
              <a:t>have </a:t>
            </a:r>
            <a:r>
              <a:rPr sz="2400" spc="-145" dirty="0">
                <a:solidFill>
                  <a:srgbClr val="001F5F"/>
                </a:solidFill>
                <a:latin typeface="Arial"/>
                <a:cs typeface="Arial"/>
              </a:rPr>
              <a:t>some </a:t>
            </a:r>
            <a:r>
              <a:rPr sz="2400" spc="-120" dirty="0">
                <a:solidFill>
                  <a:srgbClr val="001F5F"/>
                </a:solidFill>
                <a:latin typeface="Arial"/>
                <a:cs typeface="Arial"/>
              </a:rPr>
              <a:t>special </a:t>
            </a:r>
            <a:r>
              <a:rPr sz="2400" spc="-80" dirty="0">
                <a:solidFill>
                  <a:srgbClr val="001F5F"/>
                </a:solidFill>
                <a:latin typeface="Arial"/>
                <a:cs typeface="Arial"/>
              </a:rPr>
              <a:t>regular </a:t>
            </a:r>
            <a:r>
              <a:rPr sz="2400" spc="-65" dirty="0">
                <a:solidFill>
                  <a:srgbClr val="001F5F"/>
                </a:solidFill>
                <a:latin typeface="Arial"/>
                <a:cs typeface="Arial"/>
              </a:rPr>
              <a:t>patterns </a:t>
            </a:r>
            <a:r>
              <a:rPr sz="2400" spc="-110" dirty="0">
                <a:solidFill>
                  <a:srgbClr val="001F5F"/>
                </a:solidFill>
                <a:latin typeface="Arial"/>
                <a:cs typeface="Arial"/>
              </a:rPr>
              <a:t>and</a:t>
            </a:r>
            <a:r>
              <a:rPr sz="2400" spc="-180" dirty="0">
                <a:solidFill>
                  <a:srgbClr val="001F5F"/>
                </a:solidFill>
                <a:latin typeface="Arial"/>
                <a:cs typeface="Arial"/>
              </a:rPr>
              <a:t> </a:t>
            </a:r>
            <a:r>
              <a:rPr sz="2400" spc="-145" dirty="0">
                <a:solidFill>
                  <a:srgbClr val="001F5F"/>
                </a:solidFill>
                <a:latin typeface="Arial"/>
                <a:cs typeface="Arial"/>
              </a:rPr>
              <a:t>sharps</a:t>
            </a:r>
            <a:endParaRPr sz="2400">
              <a:latin typeface="Arial"/>
              <a:cs typeface="Arial"/>
            </a:endParaRPr>
          </a:p>
          <a:p>
            <a:pPr marL="622300" indent="-609600">
              <a:lnSpc>
                <a:spcPct val="100000"/>
              </a:lnSpc>
              <a:spcBef>
                <a:spcPts val="1440"/>
              </a:spcBef>
              <a:buChar char="•"/>
              <a:tabLst>
                <a:tab pos="621665" algn="l"/>
                <a:tab pos="622300" algn="l"/>
              </a:tabLst>
            </a:pPr>
            <a:r>
              <a:rPr sz="2400" spc="-200" dirty="0">
                <a:solidFill>
                  <a:srgbClr val="001F5F"/>
                </a:solidFill>
                <a:latin typeface="Arial"/>
                <a:cs typeface="Arial"/>
              </a:rPr>
              <a:t>Types </a:t>
            </a:r>
            <a:r>
              <a:rPr sz="2400" spc="-5" dirty="0">
                <a:solidFill>
                  <a:srgbClr val="001F5F"/>
                </a:solidFill>
                <a:latin typeface="Arial"/>
                <a:cs typeface="Arial"/>
              </a:rPr>
              <a:t>of</a:t>
            </a:r>
            <a:r>
              <a:rPr sz="2400" spc="-50" dirty="0">
                <a:solidFill>
                  <a:srgbClr val="001F5F"/>
                </a:solidFill>
                <a:latin typeface="Arial"/>
                <a:cs typeface="Arial"/>
              </a:rPr>
              <a:t> </a:t>
            </a:r>
            <a:r>
              <a:rPr sz="2400" spc="-155" dirty="0">
                <a:solidFill>
                  <a:srgbClr val="001F5F"/>
                </a:solidFill>
                <a:latin typeface="Arial"/>
                <a:cs typeface="Arial"/>
              </a:rPr>
              <a:t>rashes</a:t>
            </a:r>
            <a:endParaRPr sz="2400">
              <a:latin typeface="Arial"/>
              <a:cs typeface="Arial"/>
            </a:endParaRPr>
          </a:p>
          <a:p>
            <a:pPr marL="1022985" lvl="1" indent="-609600">
              <a:lnSpc>
                <a:spcPct val="100000"/>
              </a:lnSpc>
              <a:spcBef>
                <a:spcPts val="1275"/>
              </a:spcBef>
              <a:buChar char="–"/>
              <a:tabLst>
                <a:tab pos="1022985" algn="l"/>
                <a:tab pos="1023619" algn="l"/>
              </a:tabLst>
            </a:pPr>
            <a:r>
              <a:rPr sz="2000" spc="-75" dirty="0">
                <a:solidFill>
                  <a:srgbClr val="001F5F"/>
                </a:solidFill>
                <a:latin typeface="Arial"/>
                <a:cs typeface="Arial"/>
              </a:rPr>
              <a:t>Macule</a:t>
            </a:r>
            <a:endParaRPr sz="2000">
              <a:latin typeface="Arial"/>
              <a:cs typeface="Arial"/>
            </a:endParaRPr>
          </a:p>
          <a:p>
            <a:pPr marL="1022985" lvl="1" indent="-609600">
              <a:lnSpc>
                <a:spcPct val="100000"/>
              </a:lnSpc>
              <a:spcBef>
                <a:spcPts val="1200"/>
              </a:spcBef>
              <a:buChar char="–"/>
              <a:tabLst>
                <a:tab pos="1022985" algn="l"/>
                <a:tab pos="1023619" algn="l"/>
              </a:tabLst>
            </a:pPr>
            <a:r>
              <a:rPr sz="2000" spc="-145" dirty="0">
                <a:solidFill>
                  <a:srgbClr val="001F5F"/>
                </a:solidFill>
                <a:latin typeface="Arial"/>
                <a:cs typeface="Arial"/>
              </a:rPr>
              <a:t>Roseola</a:t>
            </a:r>
            <a:endParaRPr sz="2000">
              <a:latin typeface="Arial"/>
              <a:cs typeface="Arial"/>
            </a:endParaRPr>
          </a:p>
          <a:p>
            <a:pPr marL="1022985" lvl="1" indent="-609600">
              <a:lnSpc>
                <a:spcPct val="100000"/>
              </a:lnSpc>
              <a:spcBef>
                <a:spcPts val="1205"/>
              </a:spcBef>
              <a:buChar char="–"/>
              <a:tabLst>
                <a:tab pos="1022985" algn="l"/>
                <a:tab pos="1023619" algn="l"/>
              </a:tabLst>
            </a:pPr>
            <a:r>
              <a:rPr sz="2000" spc="-135" dirty="0">
                <a:solidFill>
                  <a:srgbClr val="001F5F"/>
                </a:solidFill>
                <a:latin typeface="Arial"/>
                <a:cs typeface="Arial"/>
              </a:rPr>
              <a:t>Papules</a:t>
            </a:r>
            <a:endParaRPr sz="2000">
              <a:latin typeface="Arial"/>
              <a:cs typeface="Arial"/>
            </a:endParaRPr>
          </a:p>
          <a:p>
            <a:pPr marL="1022985" lvl="1" indent="-609600">
              <a:lnSpc>
                <a:spcPct val="100000"/>
              </a:lnSpc>
              <a:spcBef>
                <a:spcPts val="1200"/>
              </a:spcBef>
              <a:buChar char="–"/>
              <a:tabLst>
                <a:tab pos="1022985" algn="l"/>
                <a:tab pos="1023619" algn="l"/>
              </a:tabLst>
            </a:pPr>
            <a:r>
              <a:rPr sz="2000" spc="-80" dirty="0">
                <a:solidFill>
                  <a:srgbClr val="001F5F"/>
                </a:solidFill>
                <a:latin typeface="Arial"/>
                <a:cs typeface="Arial"/>
              </a:rPr>
              <a:t>Maculopapulae</a:t>
            </a:r>
            <a:endParaRPr sz="2000">
              <a:latin typeface="Arial"/>
              <a:cs typeface="Arial"/>
            </a:endParaRPr>
          </a:p>
          <a:p>
            <a:pPr marL="1022985" lvl="1" indent="-609600">
              <a:lnSpc>
                <a:spcPct val="100000"/>
              </a:lnSpc>
              <a:spcBef>
                <a:spcPts val="1200"/>
              </a:spcBef>
              <a:buChar char="–"/>
              <a:tabLst>
                <a:tab pos="1022985" algn="l"/>
                <a:tab pos="1023619" algn="l"/>
              </a:tabLst>
            </a:pPr>
            <a:r>
              <a:rPr sz="2000" spc="-50" dirty="0">
                <a:solidFill>
                  <a:srgbClr val="001F5F"/>
                </a:solidFill>
                <a:latin typeface="Arial"/>
                <a:cs typeface="Arial"/>
              </a:rPr>
              <a:t>Urticaria</a:t>
            </a:r>
            <a:endParaRPr sz="20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70077"/>
            <a:ext cx="2345690" cy="513715"/>
          </a:xfrm>
          <a:prstGeom prst="rect">
            <a:avLst/>
          </a:prstGeom>
        </p:spPr>
        <p:txBody>
          <a:bodyPr vert="horz" wrap="square" lIns="0" tIns="13335" rIns="0" bIns="0" rtlCol="0">
            <a:spAutoFit/>
          </a:bodyPr>
          <a:lstStyle/>
          <a:p>
            <a:pPr marL="12700">
              <a:lnSpc>
                <a:spcPct val="100000"/>
              </a:lnSpc>
              <a:spcBef>
                <a:spcPts val="105"/>
              </a:spcBef>
            </a:pPr>
            <a:r>
              <a:rPr sz="3200" spc="-200" dirty="0"/>
              <a:t>Prerequisites:</a:t>
            </a:r>
            <a:endParaRPr sz="3200"/>
          </a:p>
        </p:txBody>
      </p:sp>
      <p:sp>
        <p:nvSpPr>
          <p:cNvPr id="3" name="object 3"/>
          <p:cNvSpPr txBox="1"/>
          <p:nvPr/>
        </p:nvSpPr>
        <p:spPr>
          <a:xfrm>
            <a:off x="535940" y="866743"/>
            <a:ext cx="8190230" cy="5829300"/>
          </a:xfrm>
          <a:prstGeom prst="rect">
            <a:avLst/>
          </a:prstGeom>
        </p:spPr>
        <p:txBody>
          <a:bodyPr vert="horz" wrap="square" lIns="0" tIns="182880" rIns="0" bIns="0" rtlCol="0">
            <a:spAutoFit/>
          </a:bodyPr>
          <a:lstStyle/>
          <a:p>
            <a:pPr marL="355600" indent="-342900">
              <a:lnSpc>
                <a:spcPct val="100000"/>
              </a:lnSpc>
              <a:spcBef>
                <a:spcPts val="1440"/>
              </a:spcBef>
              <a:buChar char="•"/>
              <a:tabLst>
                <a:tab pos="354965" algn="l"/>
                <a:tab pos="355600" algn="l"/>
              </a:tabLst>
            </a:pPr>
            <a:r>
              <a:rPr sz="2800" spc="-125" dirty="0">
                <a:solidFill>
                  <a:srgbClr val="001F5F"/>
                </a:solidFill>
                <a:latin typeface="Arial"/>
                <a:cs typeface="Arial"/>
              </a:rPr>
              <a:t>Examination</a:t>
            </a:r>
            <a:r>
              <a:rPr sz="2800" spc="-145" dirty="0">
                <a:solidFill>
                  <a:srgbClr val="001F5F"/>
                </a:solidFill>
                <a:latin typeface="Arial"/>
                <a:cs typeface="Arial"/>
              </a:rPr>
              <a:t> </a:t>
            </a:r>
            <a:r>
              <a:rPr sz="2800" spc="-80" dirty="0">
                <a:solidFill>
                  <a:srgbClr val="001F5F"/>
                </a:solidFill>
                <a:latin typeface="Arial"/>
                <a:cs typeface="Arial"/>
              </a:rPr>
              <a:t>environment</a:t>
            </a:r>
            <a:endParaRPr sz="2800">
              <a:latin typeface="Arial"/>
              <a:cs typeface="Arial"/>
            </a:endParaRPr>
          </a:p>
          <a:p>
            <a:pPr marL="355600" indent="-342900">
              <a:lnSpc>
                <a:spcPct val="100000"/>
              </a:lnSpc>
              <a:spcBef>
                <a:spcPts val="1345"/>
              </a:spcBef>
              <a:buChar char="•"/>
              <a:tabLst>
                <a:tab pos="354965" algn="l"/>
                <a:tab pos="355600" algn="l"/>
              </a:tabLst>
            </a:pPr>
            <a:r>
              <a:rPr sz="2800" spc="-175" dirty="0">
                <a:solidFill>
                  <a:srgbClr val="001F5F"/>
                </a:solidFill>
                <a:latin typeface="Arial"/>
                <a:cs typeface="Arial"/>
              </a:rPr>
              <a:t>Hand</a:t>
            </a:r>
            <a:r>
              <a:rPr sz="2800" spc="-130" dirty="0">
                <a:solidFill>
                  <a:srgbClr val="001F5F"/>
                </a:solidFill>
                <a:latin typeface="Arial"/>
                <a:cs typeface="Arial"/>
              </a:rPr>
              <a:t> </a:t>
            </a:r>
            <a:r>
              <a:rPr sz="2800" spc="-170" dirty="0">
                <a:solidFill>
                  <a:srgbClr val="001F5F"/>
                </a:solidFill>
                <a:latin typeface="Arial"/>
                <a:cs typeface="Arial"/>
              </a:rPr>
              <a:t>Washing</a:t>
            </a:r>
            <a:endParaRPr sz="2800">
              <a:latin typeface="Arial"/>
              <a:cs typeface="Arial"/>
            </a:endParaRPr>
          </a:p>
          <a:p>
            <a:pPr marL="355600" indent="-342900">
              <a:lnSpc>
                <a:spcPct val="100000"/>
              </a:lnSpc>
              <a:spcBef>
                <a:spcPts val="1345"/>
              </a:spcBef>
              <a:buChar char="•"/>
              <a:tabLst>
                <a:tab pos="354965" algn="l"/>
                <a:tab pos="355600" algn="l"/>
              </a:tabLst>
            </a:pPr>
            <a:r>
              <a:rPr sz="2800" spc="-125" dirty="0">
                <a:solidFill>
                  <a:srgbClr val="001F5F"/>
                </a:solidFill>
                <a:latin typeface="Arial"/>
                <a:cs typeface="Arial"/>
              </a:rPr>
              <a:t>Proper </a:t>
            </a:r>
            <a:r>
              <a:rPr sz="2800" spc="-35" dirty="0">
                <a:solidFill>
                  <a:srgbClr val="001F5F"/>
                </a:solidFill>
                <a:latin typeface="Arial"/>
                <a:cs typeface="Arial"/>
              </a:rPr>
              <a:t>light</a:t>
            </a:r>
            <a:endParaRPr sz="2800">
              <a:latin typeface="Arial"/>
              <a:cs typeface="Arial"/>
            </a:endParaRPr>
          </a:p>
          <a:p>
            <a:pPr marL="355600" indent="-342900">
              <a:lnSpc>
                <a:spcPct val="100000"/>
              </a:lnSpc>
              <a:spcBef>
                <a:spcPts val="1345"/>
              </a:spcBef>
              <a:buChar char="•"/>
              <a:tabLst>
                <a:tab pos="354965" algn="l"/>
                <a:tab pos="355600" algn="l"/>
              </a:tabLst>
            </a:pPr>
            <a:r>
              <a:rPr sz="2800" spc="-160" dirty="0">
                <a:solidFill>
                  <a:srgbClr val="001F5F"/>
                </a:solidFill>
                <a:latin typeface="Arial"/>
                <a:cs typeface="Arial"/>
              </a:rPr>
              <a:t>Privacy </a:t>
            </a:r>
            <a:r>
              <a:rPr sz="2800" spc="35" dirty="0">
                <a:solidFill>
                  <a:srgbClr val="001F5F"/>
                </a:solidFill>
                <a:latin typeface="Arial"/>
                <a:cs typeface="Arial"/>
              </a:rPr>
              <a:t>&amp;</a:t>
            </a:r>
            <a:r>
              <a:rPr sz="2800" spc="-135" dirty="0">
                <a:solidFill>
                  <a:srgbClr val="001F5F"/>
                </a:solidFill>
                <a:latin typeface="Arial"/>
                <a:cs typeface="Arial"/>
              </a:rPr>
              <a:t> </a:t>
            </a:r>
            <a:r>
              <a:rPr sz="2800" spc="-70" dirty="0">
                <a:solidFill>
                  <a:srgbClr val="001F5F"/>
                </a:solidFill>
                <a:latin typeface="Arial"/>
                <a:cs typeface="Arial"/>
              </a:rPr>
              <a:t>Confidentiality</a:t>
            </a:r>
            <a:endParaRPr sz="2800">
              <a:latin typeface="Arial"/>
              <a:cs typeface="Arial"/>
            </a:endParaRPr>
          </a:p>
          <a:p>
            <a:pPr marL="355600" marR="924560" indent="-342900">
              <a:lnSpc>
                <a:spcPct val="120100"/>
              </a:lnSpc>
              <a:spcBef>
                <a:spcPts val="670"/>
              </a:spcBef>
              <a:buChar char="•"/>
              <a:tabLst>
                <a:tab pos="354965" algn="l"/>
                <a:tab pos="355600" algn="l"/>
              </a:tabLst>
            </a:pPr>
            <a:r>
              <a:rPr sz="2800" spc="-195" dirty="0">
                <a:solidFill>
                  <a:srgbClr val="001F5F"/>
                </a:solidFill>
                <a:latin typeface="Arial"/>
                <a:cs typeface="Arial"/>
              </a:rPr>
              <a:t>Presence </a:t>
            </a:r>
            <a:r>
              <a:rPr sz="2800" spc="-10" dirty="0">
                <a:solidFill>
                  <a:srgbClr val="001F5F"/>
                </a:solidFill>
                <a:latin typeface="Arial"/>
                <a:cs typeface="Arial"/>
              </a:rPr>
              <a:t>of </a:t>
            </a:r>
            <a:r>
              <a:rPr sz="2800" spc="-220" dirty="0">
                <a:solidFill>
                  <a:srgbClr val="001F5F"/>
                </a:solidFill>
                <a:latin typeface="Arial"/>
                <a:cs typeface="Arial"/>
              </a:rPr>
              <a:t>a </a:t>
            </a:r>
            <a:r>
              <a:rPr sz="2800" spc="-125" dirty="0">
                <a:solidFill>
                  <a:srgbClr val="001F5F"/>
                </a:solidFill>
                <a:latin typeface="Arial"/>
                <a:cs typeface="Arial"/>
              </a:rPr>
              <a:t>chaperon </a:t>
            </a:r>
            <a:r>
              <a:rPr sz="2800" spc="-95" dirty="0">
                <a:solidFill>
                  <a:srgbClr val="001F5F"/>
                </a:solidFill>
                <a:latin typeface="Arial"/>
                <a:cs typeface="Arial"/>
              </a:rPr>
              <a:t>when </a:t>
            </a:r>
            <a:r>
              <a:rPr sz="2800" spc="-130" dirty="0">
                <a:solidFill>
                  <a:srgbClr val="001F5F"/>
                </a:solidFill>
                <a:latin typeface="Arial"/>
                <a:cs typeface="Arial"/>
              </a:rPr>
              <a:t>examining </a:t>
            </a:r>
            <a:r>
              <a:rPr sz="2800" spc="-105" dirty="0">
                <a:solidFill>
                  <a:srgbClr val="001F5F"/>
                </a:solidFill>
                <a:latin typeface="Arial"/>
                <a:cs typeface="Arial"/>
              </a:rPr>
              <a:t>female  </a:t>
            </a:r>
            <a:r>
              <a:rPr sz="2800" spc="-75" dirty="0">
                <a:solidFill>
                  <a:srgbClr val="001F5F"/>
                </a:solidFill>
                <a:latin typeface="Arial"/>
                <a:cs typeface="Arial"/>
              </a:rPr>
              <a:t>patients</a:t>
            </a:r>
            <a:endParaRPr sz="2800">
              <a:latin typeface="Arial"/>
              <a:cs typeface="Arial"/>
            </a:endParaRPr>
          </a:p>
          <a:p>
            <a:pPr marL="355600" marR="5080" indent="-342900">
              <a:lnSpc>
                <a:spcPct val="120100"/>
              </a:lnSpc>
              <a:spcBef>
                <a:spcPts val="665"/>
              </a:spcBef>
              <a:buChar char="•"/>
              <a:tabLst>
                <a:tab pos="354965" algn="l"/>
                <a:tab pos="355600" algn="l"/>
              </a:tabLst>
            </a:pPr>
            <a:r>
              <a:rPr sz="2800" spc="-114" dirty="0">
                <a:solidFill>
                  <a:srgbClr val="001F5F"/>
                </a:solidFill>
                <a:latin typeface="Arial"/>
                <a:cs typeface="Arial"/>
              </a:rPr>
              <a:t>Correct </a:t>
            </a:r>
            <a:r>
              <a:rPr sz="2800" spc="-65" dirty="0">
                <a:solidFill>
                  <a:srgbClr val="001F5F"/>
                </a:solidFill>
                <a:latin typeface="Arial"/>
                <a:cs typeface="Arial"/>
              </a:rPr>
              <a:t>position </a:t>
            </a:r>
            <a:r>
              <a:rPr sz="2800" spc="-10" dirty="0">
                <a:solidFill>
                  <a:srgbClr val="001F5F"/>
                </a:solidFill>
                <a:latin typeface="Arial"/>
                <a:cs typeface="Arial"/>
              </a:rPr>
              <a:t>of </a:t>
            </a:r>
            <a:r>
              <a:rPr sz="2800" spc="-85" dirty="0">
                <a:solidFill>
                  <a:srgbClr val="001F5F"/>
                </a:solidFill>
                <a:latin typeface="Arial"/>
                <a:cs typeface="Arial"/>
              </a:rPr>
              <a:t>Doctor </a:t>
            </a:r>
            <a:r>
              <a:rPr sz="2800" spc="35" dirty="0">
                <a:solidFill>
                  <a:srgbClr val="001F5F"/>
                </a:solidFill>
                <a:latin typeface="Arial"/>
                <a:cs typeface="Arial"/>
              </a:rPr>
              <a:t>&amp;</a:t>
            </a:r>
            <a:r>
              <a:rPr sz="2800" spc="-545" dirty="0">
                <a:solidFill>
                  <a:srgbClr val="001F5F"/>
                </a:solidFill>
                <a:latin typeface="Arial"/>
                <a:cs typeface="Arial"/>
              </a:rPr>
              <a:t> </a:t>
            </a:r>
            <a:r>
              <a:rPr sz="2800" spc="-100" dirty="0">
                <a:solidFill>
                  <a:srgbClr val="001F5F"/>
                </a:solidFill>
                <a:latin typeface="Arial"/>
                <a:cs typeface="Arial"/>
              </a:rPr>
              <a:t>Patient </a:t>
            </a:r>
            <a:r>
              <a:rPr sz="2800" spc="-80" dirty="0">
                <a:solidFill>
                  <a:srgbClr val="001F5F"/>
                </a:solidFill>
                <a:latin typeface="Arial"/>
                <a:cs typeface="Arial"/>
              </a:rPr>
              <a:t>- </a:t>
            </a:r>
            <a:r>
              <a:rPr sz="2800" spc="-95" dirty="0">
                <a:solidFill>
                  <a:srgbClr val="001F5F"/>
                </a:solidFill>
                <a:latin typeface="Arial"/>
                <a:cs typeface="Arial"/>
              </a:rPr>
              <a:t>Ideally </a:t>
            </a:r>
            <a:r>
              <a:rPr sz="2800" spc="-125" dirty="0">
                <a:solidFill>
                  <a:srgbClr val="001F5F"/>
                </a:solidFill>
                <a:latin typeface="Arial"/>
                <a:cs typeface="Arial"/>
              </a:rPr>
              <a:t>examiner  </a:t>
            </a:r>
            <a:r>
              <a:rPr sz="2800" spc="-110" dirty="0">
                <a:solidFill>
                  <a:srgbClr val="001F5F"/>
                </a:solidFill>
                <a:latin typeface="Arial"/>
                <a:cs typeface="Arial"/>
              </a:rPr>
              <a:t>should </a:t>
            </a:r>
            <a:r>
              <a:rPr sz="2800" spc="-130" dirty="0">
                <a:solidFill>
                  <a:srgbClr val="001F5F"/>
                </a:solidFill>
                <a:latin typeface="Arial"/>
                <a:cs typeface="Arial"/>
              </a:rPr>
              <a:t>be </a:t>
            </a:r>
            <a:r>
              <a:rPr sz="2800" spc="-90" dirty="0">
                <a:solidFill>
                  <a:srgbClr val="001F5F"/>
                </a:solidFill>
                <a:latin typeface="Arial"/>
                <a:cs typeface="Arial"/>
              </a:rPr>
              <a:t>on </a:t>
            </a:r>
            <a:r>
              <a:rPr sz="2800" spc="-30" dirty="0">
                <a:solidFill>
                  <a:srgbClr val="001F5F"/>
                </a:solidFill>
                <a:latin typeface="Arial"/>
                <a:cs typeface="Arial"/>
              </a:rPr>
              <a:t>right </a:t>
            </a:r>
            <a:r>
              <a:rPr sz="2800" spc="-140" dirty="0">
                <a:solidFill>
                  <a:srgbClr val="001F5F"/>
                </a:solidFill>
                <a:latin typeface="Arial"/>
                <a:cs typeface="Arial"/>
              </a:rPr>
              <a:t>side </a:t>
            </a:r>
            <a:r>
              <a:rPr sz="2800" spc="-10" dirty="0">
                <a:solidFill>
                  <a:srgbClr val="001F5F"/>
                </a:solidFill>
                <a:latin typeface="Arial"/>
                <a:cs typeface="Arial"/>
              </a:rPr>
              <a:t>of</a:t>
            </a:r>
            <a:r>
              <a:rPr sz="2800" spc="-330" dirty="0">
                <a:solidFill>
                  <a:srgbClr val="001F5F"/>
                </a:solidFill>
                <a:latin typeface="Arial"/>
                <a:cs typeface="Arial"/>
              </a:rPr>
              <a:t> </a:t>
            </a:r>
            <a:r>
              <a:rPr sz="2800" spc="-40" dirty="0">
                <a:solidFill>
                  <a:srgbClr val="001F5F"/>
                </a:solidFill>
                <a:latin typeface="Arial"/>
                <a:cs typeface="Arial"/>
              </a:rPr>
              <a:t>patient</a:t>
            </a:r>
            <a:endParaRPr sz="2800">
              <a:latin typeface="Arial"/>
              <a:cs typeface="Arial"/>
            </a:endParaRPr>
          </a:p>
          <a:p>
            <a:pPr marL="355600" indent="-342900">
              <a:lnSpc>
                <a:spcPct val="100000"/>
              </a:lnSpc>
              <a:spcBef>
                <a:spcPts val="1345"/>
              </a:spcBef>
              <a:buChar char="•"/>
              <a:tabLst>
                <a:tab pos="354965" algn="l"/>
                <a:tab pos="355600" algn="l"/>
              </a:tabLst>
            </a:pPr>
            <a:r>
              <a:rPr sz="2800" spc="-125" dirty="0">
                <a:solidFill>
                  <a:srgbClr val="001F5F"/>
                </a:solidFill>
                <a:latin typeface="Arial"/>
                <a:cs typeface="Arial"/>
              </a:rPr>
              <a:t>Proper </a:t>
            </a:r>
            <a:r>
              <a:rPr sz="2800" spc="-185" dirty="0">
                <a:solidFill>
                  <a:srgbClr val="001F5F"/>
                </a:solidFill>
                <a:latin typeface="Arial"/>
                <a:cs typeface="Arial"/>
              </a:rPr>
              <a:t>Exposure</a:t>
            </a:r>
            <a:endParaRPr sz="2800">
              <a:latin typeface="Arial"/>
              <a:cs typeface="Arial"/>
            </a:endParaRPr>
          </a:p>
          <a:p>
            <a:pPr marL="355600" indent="-342900">
              <a:lnSpc>
                <a:spcPct val="100000"/>
              </a:lnSpc>
              <a:spcBef>
                <a:spcPts val="1345"/>
              </a:spcBef>
              <a:buChar char="•"/>
              <a:tabLst>
                <a:tab pos="354965" algn="l"/>
                <a:tab pos="355600" algn="l"/>
              </a:tabLst>
            </a:pPr>
            <a:r>
              <a:rPr sz="2800" spc="-195" dirty="0">
                <a:solidFill>
                  <a:srgbClr val="001F5F"/>
                </a:solidFill>
                <a:latin typeface="Arial"/>
                <a:cs typeface="Arial"/>
              </a:rPr>
              <a:t>Ensure </a:t>
            </a:r>
            <a:r>
              <a:rPr sz="2800" spc="-80" dirty="0">
                <a:solidFill>
                  <a:srgbClr val="001F5F"/>
                </a:solidFill>
                <a:latin typeface="Arial"/>
                <a:cs typeface="Arial"/>
              </a:rPr>
              <a:t>your </a:t>
            </a:r>
            <a:r>
              <a:rPr sz="2800" spc="-165" dirty="0">
                <a:solidFill>
                  <a:srgbClr val="001F5F"/>
                </a:solidFill>
                <a:latin typeface="Arial"/>
                <a:cs typeface="Arial"/>
              </a:rPr>
              <a:t>hands </a:t>
            </a:r>
            <a:r>
              <a:rPr sz="2800" spc="-130" dirty="0">
                <a:solidFill>
                  <a:srgbClr val="001F5F"/>
                </a:solidFill>
                <a:latin typeface="Arial"/>
                <a:cs typeface="Arial"/>
              </a:rPr>
              <a:t>are</a:t>
            </a:r>
            <a:r>
              <a:rPr sz="2800" spc="-65" dirty="0">
                <a:solidFill>
                  <a:srgbClr val="001F5F"/>
                </a:solidFill>
                <a:latin typeface="Arial"/>
                <a:cs typeface="Arial"/>
              </a:rPr>
              <a:t> </a:t>
            </a:r>
            <a:r>
              <a:rPr sz="2800" spc="-85" dirty="0">
                <a:solidFill>
                  <a:srgbClr val="001F5F"/>
                </a:solidFill>
                <a:latin typeface="Arial"/>
                <a:cs typeface="Arial"/>
              </a:rPr>
              <a:t>warm</a:t>
            </a:r>
            <a:endParaRPr sz="28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7882" y="179019"/>
            <a:ext cx="1431290" cy="574675"/>
          </a:xfrm>
          <a:prstGeom prst="rect">
            <a:avLst/>
          </a:prstGeom>
        </p:spPr>
        <p:txBody>
          <a:bodyPr vert="horz" wrap="square" lIns="0" tIns="12700" rIns="0" bIns="0" rtlCol="0">
            <a:spAutoFit/>
          </a:bodyPr>
          <a:lstStyle/>
          <a:p>
            <a:pPr marL="12700">
              <a:lnSpc>
                <a:spcPct val="100000"/>
              </a:lnSpc>
              <a:spcBef>
                <a:spcPts val="100"/>
              </a:spcBef>
            </a:pPr>
            <a:r>
              <a:rPr spc="-114" dirty="0"/>
              <a:t>Macule</a:t>
            </a:r>
          </a:p>
        </p:txBody>
      </p:sp>
      <p:sp>
        <p:nvSpPr>
          <p:cNvPr id="3" name="object 3"/>
          <p:cNvSpPr txBox="1"/>
          <p:nvPr/>
        </p:nvSpPr>
        <p:spPr>
          <a:xfrm>
            <a:off x="459740" y="1153413"/>
            <a:ext cx="8364855" cy="1476375"/>
          </a:xfrm>
          <a:prstGeom prst="rect">
            <a:avLst/>
          </a:prstGeom>
        </p:spPr>
        <p:txBody>
          <a:bodyPr vert="horz" wrap="square" lIns="0" tIns="12065" rIns="0" bIns="0" rtlCol="0">
            <a:spAutoFit/>
          </a:bodyPr>
          <a:lstStyle/>
          <a:p>
            <a:pPr marL="702945" indent="-690245">
              <a:lnSpc>
                <a:spcPct val="100000"/>
              </a:lnSpc>
              <a:spcBef>
                <a:spcPts val="95"/>
              </a:spcBef>
              <a:buClr>
                <a:srgbClr val="000000"/>
              </a:buClr>
              <a:buChar char="•"/>
              <a:tabLst>
                <a:tab pos="702945" algn="l"/>
                <a:tab pos="703580" algn="l"/>
              </a:tabLst>
            </a:pPr>
            <a:r>
              <a:rPr sz="2800" spc="-250" dirty="0">
                <a:solidFill>
                  <a:srgbClr val="001F5F"/>
                </a:solidFill>
                <a:latin typeface="Arial"/>
                <a:cs typeface="Arial"/>
              </a:rPr>
              <a:t>A </a:t>
            </a:r>
            <a:r>
              <a:rPr sz="2800" spc="-130" dirty="0">
                <a:solidFill>
                  <a:srgbClr val="001F5F"/>
                </a:solidFill>
                <a:latin typeface="Arial"/>
                <a:cs typeface="Arial"/>
              </a:rPr>
              <a:t>macule </a:t>
            </a:r>
            <a:r>
              <a:rPr sz="2800" spc="-145" dirty="0">
                <a:solidFill>
                  <a:srgbClr val="001F5F"/>
                </a:solidFill>
                <a:latin typeface="Arial"/>
                <a:cs typeface="Arial"/>
              </a:rPr>
              <a:t>is </a:t>
            </a:r>
            <a:r>
              <a:rPr sz="2800" spc="-114" dirty="0">
                <a:solidFill>
                  <a:srgbClr val="001F5F"/>
                </a:solidFill>
                <a:latin typeface="Arial"/>
                <a:cs typeface="Arial"/>
              </a:rPr>
              <a:t>small, </a:t>
            </a:r>
            <a:r>
              <a:rPr sz="2800" spc="-20" dirty="0">
                <a:solidFill>
                  <a:srgbClr val="001F5F"/>
                </a:solidFill>
                <a:latin typeface="Arial"/>
                <a:cs typeface="Arial"/>
              </a:rPr>
              <a:t>flat, </a:t>
            </a:r>
            <a:r>
              <a:rPr sz="2800" spc="-55" dirty="0">
                <a:solidFill>
                  <a:srgbClr val="001F5F"/>
                </a:solidFill>
                <a:latin typeface="Arial"/>
                <a:cs typeface="Arial"/>
              </a:rPr>
              <a:t>distinct </a:t>
            </a:r>
            <a:r>
              <a:rPr sz="2800" spc="-95" dirty="0">
                <a:solidFill>
                  <a:srgbClr val="001F5F"/>
                </a:solidFill>
                <a:latin typeface="Arial"/>
                <a:cs typeface="Arial"/>
              </a:rPr>
              <a:t>colored </a:t>
            </a:r>
            <a:r>
              <a:rPr sz="2800" spc="-150" dirty="0">
                <a:solidFill>
                  <a:srgbClr val="001F5F"/>
                </a:solidFill>
                <a:latin typeface="Arial"/>
                <a:cs typeface="Arial"/>
              </a:rPr>
              <a:t>area </a:t>
            </a:r>
            <a:r>
              <a:rPr sz="2800" spc="-10" dirty="0">
                <a:solidFill>
                  <a:srgbClr val="001F5F"/>
                </a:solidFill>
                <a:latin typeface="Arial"/>
                <a:cs typeface="Arial"/>
              </a:rPr>
              <a:t>of</a:t>
            </a:r>
            <a:r>
              <a:rPr sz="2800" spc="-300" dirty="0">
                <a:solidFill>
                  <a:srgbClr val="001F5F"/>
                </a:solidFill>
                <a:latin typeface="Arial"/>
                <a:cs typeface="Arial"/>
              </a:rPr>
              <a:t> </a:t>
            </a:r>
            <a:r>
              <a:rPr sz="2800" spc="-135" dirty="0">
                <a:solidFill>
                  <a:srgbClr val="001F5F"/>
                </a:solidFill>
                <a:latin typeface="Arial"/>
                <a:cs typeface="Arial"/>
              </a:rPr>
              <a:t>skin</a:t>
            </a:r>
            <a:endParaRPr sz="2800">
              <a:latin typeface="Arial"/>
              <a:cs typeface="Arial"/>
            </a:endParaRPr>
          </a:p>
          <a:p>
            <a:pPr>
              <a:lnSpc>
                <a:spcPct val="100000"/>
              </a:lnSpc>
              <a:spcBef>
                <a:spcPts val="50"/>
              </a:spcBef>
              <a:buChar char="•"/>
            </a:pPr>
            <a:endParaRPr sz="4050">
              <a:latin typeface="Times New Roman"/>
              <a:cs typeface="Times New Roman"/>
            </a:endParaRPr>
          </a:p>
          <a:p>
            <a:pPr marL="622300" indent="-609600">
              <a:lnSpc>
                <a:spcPct val="100000"/>
              </a:lnSpc>
              <a:buChar char="•"/>
              <a:tabLst>
                <a:tab pos="622300" algn="l"/>
                <a:tab pos="622935" algn="l"/>
              </a:tabLst>
            </a:pPr>
            <a:r>
              <a:rPr sz="2800" spc="-220" dirty="0">
                <a:solidFill>
                  <a:srgbClr val="001F5F"/>
                </a:solidFill>
                <a:latin typeface="Arial"/>
                <a:cs typeface="Arial"/>
              </a:rPr>
              <a:t>Does </a:t>
            </a:r>
            <a:r>
              <a:rPr sz="2800" spc="-10" dirty="0">
                <a:solidFill>
                  <a:srgbClr val="001F5F"/>
                </a:solidFill>
                <a:latin typeface="Arial"/>
                <a:cs typeface="Arial"/>
              </a:rPr>
              <a:t>not </a:t>
            </a:r>
            <a:r>
              <a:rPr sz="2800" spc="-90" dirty="0">
                <a:solidFill>
                  <a:srgbClr val="001F5F"/>
                </a:solidFill>
                <a:latin typeface="Arial"/>
                <a:cs typeface="Arial"/>
              </a:rPr>
              <a:t>include </a:t>
            </a:r>
            <a:r>
              <a:rPr sz="2800" spc="-220" dirty="0">
                <a:solidFill>
                  <a:srgbClr val="001F5F"/>
                </a:solidFill>
                <a:latin typeface="Arial"/>
                <a:cs typeface="Arial"/>
              </a:rPr>
              <a:t>a </a:t>
            </a:r>
            <a:r>
              <a:rPr sz="2800" spc="-175" dirty="0">
                <a:solidFill>
                  <a:srgbClr val="001F5F"/>
                </a:solidFill>
                <a:latin typeface="Arial"/>
                <a:cs typeface="Arial"/>
              </a:rPr>
              <a:t>change </a:t>
            </a:r>
            <a:r>
              <a:rPr sz="2800" spc="-35" dirty="0">
                <a:solidFill>
                  <a:srgbClr val="001F5F"/>
                </a:solidFill>
                <a:latin typeface="Arial"/>
                <a:cs typeface="Arial"/>
              </a:rPr>
              <a:t>in </a:t>
            </a:r>
            <a:r>
              <a:rPr sz="2800" spc="-135" dirty="0">
                <a:solidFill>
                  <a:srgbClr val="001F5F"/>
                </a:solidFill>
                <a:latin typeface="Arial"/>
                <a:cs typeface="Arial"/>
              </a:rPr>
              <a:t>skin </a:t>
            </a:r>
            <a:r>
              <a:rPr sz="2800" spc="-55" dirty="0">
                <a:solidFill>
                  <a:srgbClr val="001F5F"/>
                </a:solidFill>
                <a:latin typeface="Arial"/>
                <a:cs typeface="Arial"/>
              </a:rPr>
              <a:t>texture </a:t>
            </a:r>
            <a:r>
              <a:rPr sz="2800" spc="-25" dirty="0">
                <a:solidFill>
                  <a:srgbClr val="001F5F"/>
                </a:solidFill>
                <a:latin typeface="Arial"/>
                <a:cs typeface="Arial"/>
              </a:rPr>
              <a:t>or</a:t>
            </a:r>
            <a:r>
              <a:rPr sz="2800" spc="-285" dirty="0">
                <a:solidFill>
                  <a:srgbClr val="001F5F"/>
                </a:solidFill>
                <a:latin typeface="Arial"/>
                <a:cs typeface="Arial"/>
              </a:rPr>
              <a:t> </a:t>
            </a:r>
            <a:r>
              <a:rPr sz="2800" spc="-130" dirty="0">
                <a:solidFill>
                  <a:srgbClr val="001F5F"/>
                </a:solidFill>
                <a:latin typeface="Arial"/>
                <a:cs typeface="Arial"/>
              </a:rPr>
              <a:t>thickness</a:t>
            </a:r>
            <a:endParaRPr sz="2800">
              <a:latin typeface="Arial"/>
              <a:cs typeface="Arial"/>
            </a:endParaRPr>
          </a:p>
        </p:txBody>
      </p:sp>
      <p:sp>
        <p:nvSpPr>
          <p:cNvPr id="4" name="object 4"/>
          <p:cNvSpPr/>
          <p:nvPr/>
        </p:nvSpPr>
        <p:spPr>
          <a:xfrm>
            <a:off x="3429000" y="2945892"/>
            <a:ext cx="2296668" cy="36454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97046" y="187197"/>
            <a:ext cx="1551940" cy="696595"/>
          </a:xfrm>
          <a:prstGeom prst="rect">
            <a:avLst/>
          </a:prstGeom>
        </p:spPr>
        <p:txBody>
          <a:bodyPr vert="horz" wrap="square" lIns="0" tIns="12700" rIns="0" bIns="0" rtlCol="0">
            <a:spAutoFit/>
          </a:bodyPr>
          <a:lstStyle/>
          <a:p>
            <a:pPr marL="12700">
              <a:lnSpc>
                <a:spcPct val="100000"/>
              </a:lnSpc>
              <a:spcBef>
                <a:spcPts val="100"/>
              </a:spcBef>
            </a:pPr>
            <a:r>
              <a:rPr sz="4400" spc="-280" dirty="0"/>
              <a:t>R</a:t>
            </a:r>
            <a:r>
              <a:rPr sz="4400" spc="-195" dirty="0"/>
              <a:t>osela</a:t>
            </a:r>
            <a:endParaRPr sz="4400"/>
          </a:p>
        </p:txBody>
      </p:sp>
      <p:sp>
        <p:nvSpPr>
          <p:cNvPr id="3" name="object 3"/>
          <p:cNvSpPr txBox="1"/>
          <p:nvPr/>
        </p:nvSpPr>
        <p:spPr>
          <a:xfrm>
            <a:off x="459740" y="1319529"/>
            <a:ext cx="8115300" cy="1294765"/>
          </a:xfrm>
          <a:prstGeom prst="rect">
            <a:avLst/>
          </a:prstGeom>
        </p:spPr>
        <p:txBody>
          <a:bodyPr vert="horz" wrap="square" lIns="0" tIns="17145" rIns="0" bIns="0" rtlCol="0">
            <a:spAutoFit/>
          </a:bodyPr>
          <a:lstStyle/>
          <a:p>
            <a:pPr marL="622300" marR="5080" indent="-609600">
              <a:lnSpc>
                <a:spcPct val="98800"/>
              </a:lnSpc>
              <a:spcBef>
                <a:spcPts val="135"/>
              </a:spcBef>
              <a:buChar char="•"/>
              <a:tabLst>
                <a:tab pos="622300" algn="l"/>
                <a:tab pos="622935" algn="l"/>
              </a:tabLst>
            </a:pPr>
            <a:r>
              <a:rPr sz="2800" spc="-5" dirty="0">
                <a:solidFill>
                  <a:srgbClr val="001F5F"/>
                </a:solidFill>
                <a:latin typeface="Arial"/>
                <a:cs typeface="Arial"/>
              </a:rPr>
              <a:t>Rosela is a </a:t>
            </a:r>
            <a:r>
              <a:rPr sz="2800" dirty="0">
                <a:solidFill>
                  <a:srgbClr val="001F5F"/>
                </a:solidFill>
                <a:latin typeface="Arial"/>
                <a:cs typeface="Arial"/>
              </a:rPr>
              <a:t>skin </a:t>
            </a:r>
            <a:r>
              <a:rPr sz="2800" spc="-5" dirty="0">
                <a:solidFill>
                  <a:srgbClr val="001F5F"/>
                </a:solidFill>
                <a:latin typeface="Arial"/>
                <a:cs typeface="Arial"/>
              </a:rPr>
              <a:t>lesion </a:t>
            </a:r>
            <a:r>
              <a:rPr sz="2800" dirty="0">
                <a:solidFill>
                  <a:srgbClr val="001F5F"/>
                </a:solidFill>
                <a:latin typeface="Arial"/>
                <a:cs typeface="Arial"/>
              </a:rPr>
              <a:t>that </a:t>
            </a:r>
            <a:r>
              <a:rPr sz="2800" spc="-5" dirty="0">
                <a:solidFill>
                  <a:srgbClr val="001F5F"/>
                </a:solidFill>
                <a:latin typeface="Arial"/>
                <a:cs typeface="Arial"/>
              </a:rPr>
              <a:t>is small, </a:t>
            </a:r>
            <a:r>
              <a:rPr sz="2800" dirty="0">
                <a:solidFill>
                  <a:srgbClr val="001F5F"/>
                </a:solidFill>
                <a:latin typeface="Arial"/>
                <a:cs typeface="Arial"/>
              </a:rPr>
              <a:t>solid, </a:t>
            </a:r>
            <a:r>
              <a:rPr sz="2800" spc="-5" dirty="0">
                <a:solidFill>
                  <a:srgbClr val="001F5F"/>
                </a:solidFill>
                <a:latin typeface="Arial"/>
                <a:cs typeface="Arial"/>
              </a:rPr>
              <a:t>and  </a:t>
            </a:r>
            <a:r>
              <a:rPr sz="2800" dirty="0">
                <a:solidFill>
                  <a:srgbClr val="001F5F"/>
                </a:solidFill>
                <a:latin typeface="Arial"/>
                <a:cs typeface="Arial"/>
              </a:rPr>
              <a:t>raised. It </a:t>
            </a:r>
            <a:r>
              <a:rPr sz="2800" spc="-5" dirty="0">
                <a:solidFill>
                  <a:srgbClr val="001F5F"/>
                </a:solidFill>
                <a:latin typeface="Arial"/>
                <a:cs typeface="Arial"/>
              </a:rPr>
              <a:t>may be </a:t>
            </a:r>
            <a:r>
              <a:rPr sz="2800" dirty="0">
                <a:solidFill>
                  <a:srgbClr val="001F5F"/>
                </a:solidFill>
                <a:latin typeface="Arial"/>
                <a:cs typeface="Arial"/>
              </a:rPr>
              <a:t>seen </a:t>
            </a:r>
            <a:r>
              <a:rPr sz="2800" spc="-5" dirty="0">
                <a:solidFill>
                  <a:srgbClr val="001F5F"/>
                </a:solidFill>
                <a:latin typeface="Arial"/>
                <a:cs typeface="Arial"/>
              </a:rPr>
              <a:t>in </a:t>
            </a:r>
            <a:r>
              <a:rPr sz="2800" dirty="0">
                <a:solidFill>
                  <a:srgbClr val="001F5F"/>
                </a:solidFill>
                <a:latin typeface="Arial"/>
                <a:cs typeface="Arial"/>
              </a:rPr>
              <a:t>measles, drug rashes,  </a:t>
            </a:r>
            <a:r>
              <a:rPr sz="2800" spc="-5" dirty="0">
                <a:solidFill>
                  <a:srgbClr val="001F5F"/>
                </a:solidFill>
                <a:latin typeface="Arial"/>
                <a:cs typeface="Arial"/>
              </a:rPr>
              <a:t>eczema</a:t>
            </a:r>
            <a:endParaRPr sz="2800">
              <a:latin typeface="Arial"/>
              <a:cs typeface="Arial"/>
            </a:endParaRPr>
          </a:p>
        </p:txBody>
      </p:sp>
      <p:sp>
        <p:nvSpPr>
          <p:cNvPr id="4" name="object 4"/>
          <p:cNvSpPr/>
          <p:nvPr/>
        </p:nvSpPr>
        <p:spPr>
          <a:xfrm>
            <a:off x="3043427" y="2590800"/>
            <a:ext cx="2595372" cy="384047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2870" y="293878"/>
            <a:ext cx="1320800" cy="574040"/>
          </a:xfrm>
          <a:prstGeom prst="rect">
            <a:avLst/>
          </a:prstGeom>
        </p:spPr>
        <p:txBody>
          <a:bodyPr vert="horz" wrap="square" lIns="0" tIns="12700" rIns="0" bIns="0" rtlCol="0">
            <a:spAutoFit/>
          </a:bodyPr>
          <a:lstStyle/>
          <a:p>
            <a:pPr marL="12700">
              <a:lnSpc>
                <a:spcPct val="100000"/>
              </a:lnSpc>
              <a:spcBef>
                <a:spcPts val="100"/>
              </a:spcBef>
            </a:pPr>
            <a:r>
              <a:rPr spc="-204" dirty="0"/>
              <a:t>Papule</a:t>
            </a:r>
          </a:p>
        </p:txBody>
      </p:sp>
      <p:sp>
        <p:nvSpPr>
          <p:cNvPr id="3" name="object 3"/>
          <p:cNvSpPr txBox="1"/>
          <p:nvPr/>
        </p:nvSpPr>
        <p:spPr>
          <a:xfrm>
            <a:off x="459740" y="1167129"/>
            <a:ext cx="8074659" cy="1294765"/>
          </a:xfrm>
          <a:prstGeom prst="rect">
            <a:avLst/>
          </a:prstGeom>
        </p:spPr>
        <p:txBody>
          <a:bodyPr vert="horz" wrap="square" lIns="0" tIns="17145" rIns="0" bIns="0" rtlCol="0">
            <a:spAutoFit/>
          </a:bodyPr>
          <a:lstStyle/>
          <a:p>
            <a:pPr marL="622300" marR="5080" indent="-609600">
              <a:lnSpc>
                <a:spcPct val="98800"/>
              </a:lnSpc>
              <a:spcBef>
                <a:spcPts val="135"/>
              </a:spcBef>
              <a:buChar char="•"/>
              <a:tabLst>
                <a:tab pos="622300" algn="l"/>
                <a:tab pos="622935" algn="l"/>
                <a:tab pos="1035050" algn="l"/>
              </a:tabLst>
            </a:pPr>
            <a:r>
              <a:rPr sz="2800" spc="-5" dirty="0">
                <a:solidFill>
                  <a:srgbClr val="001F5F"/>
                </a:solidFill>
                <a:latin typeface="Arial"/>
                <a:cs typeface="Arial"/>
              </a:rPr>
              <a:t>A	papule is </a:t>
            </a:r>
            <a:r>
              <a:rPr sz="2800" dirty="0">
                <a:solidFill>
                  <a:srgbClr val="001F5F"/>
                </a:solidFill>
                <a:latin typeface="Arial"/>
                <a:cs typeface="Arial"/>
              </a:rPr>
              <a:t>defined </a:t>
            </a:r>
            <a:r>
              <a:rPr sz="2800" spc="-5" dirty="0">
                <a:solidFill>
                  <a:srgbClr val="001F5F"/>
                </a:solidFill>
                <a:latin typeface="Arial"/>
                <a:cs typeface="Arial"/>
              </a:rPr>
              <a:t>as a small (5 millimeters or  </a:t>
            </a:r>
            <a:r>
              <a:rPr sz="2800" dirty="0">
                <a:solidFill>
                  <a:srgbClr val="001F5F"/>
                </a:solidFill>
                <a:latin typeface="Arial"/>
                <a:cs typeface="Arial"/>
              </a:rPr>
              <a:t>less), </a:t>
            </a:r>
            <a:r>
              <a:rPr sz="2800" spc="-5" dirty="0">
                <a:solidFill>
                  <a:srgbClr val="001F5F"/>
                </a:solidFill>
                <a:latin typeface="Arial"/>
                <a:cs typeface="Arial"/>
              </a:rPr>
              <a:t>solid lesion </a:t>
            </a:r>
            <a:r>
              <a:rPr sz="2800" dirty="0">
                <a:solidFill>
                  <a:srgbClr val="001F5F"/>
                </a:solidFill>
                <a:latin typeface="Arial"/>
                <a:cs typeface="Arial"/>
              </a:rPr>
              <a:t>slightly </a:t>
            </a:r>
            <a:r>
              <a:rPr sz="2800" spc="-5" dirty="0">
                <a:solidFill>
                  <a:srgbClr val="001F5F"/>
                </a:solidFill>
                <a:latin typeface="Arial"/>
                <a:cs typeface="Arial"/>
              </a:rPr>
              <a:t>elevated </a:t>
            </a:r>
            <a:r>
              <a:rPr sz="2800" dirty="0">
                <a:solidFill>
                  <a:srgbClr val="001F5F"/>
                </a:solidFill>
                <a:latin typeface="Arial"/>
                <a:cs typeface="Arial"/>
              </a:rPr>
              <a:t>above </a:t>
            </a:r>
            <a:r>
              <a:rPr sz="2800" spc="-5" dirty="0">
                <a:solidFill>
                  <a:srgbClr val="001F5F"/>
                </a:solidFill>
                <a:latin typeface="Arial"/>
                <a:cs typeface="Arial"/>
              </a:rPr>
              <a:t>the  </a:t>
            </a:r>
            <a:r>
              <a:rPr sz="2800" dirty="0">
                <a:solidFill>
                  <a:srgbClr val="001F5F"/>
                </a:solidFill>
                <a:latin typeface="Arial"/>
                <a:cs typeface="Arial"/>
              </a:rPr>
              <a:t>surface </a:t>
            </a:r>
            <a:r>
              <a:rPr sz="2800" spc="-5" dirty="0">
                <a:solidFill>
                  <a:srgbClr val="001F5F"/>
                </a:solidFill>
                <a:latin typeface="Arial"/>
                <a:cs typeface="Arial"/>
              </a:rPr>
              <a:t>of the </a:t>
            </a:r>
            <a:r>
              <a:rPr sz="2800" dirty="0">
                <a:solidFill>
                  <a:srgbClr val="001F5F"/>
                </a:solidFill>
                <a:latin typeface="Arial"/>
                <a:cs typeface="Arial"/>
              </a:rPr>
              <a:t>skin.</a:t>
            </a:r>
            <a:endParaRPr sz="2800">
              <a:latin typeface="Arial"/>
              <a:cs typeface="Arial"/>
            </a:endParaRPr>
          </a:p>
        </p:txBody>
      </p:sp>
      <p:sp>
        <p:nvSpPr>
          <p:cNvPr id="4" name="object 4"/>
          <p:cNvSpPr/>
          <p:nvPr/>
        </p:nvSpPr>
        <p:spPr>
          <a:xfrm>
            <a:off x="3200400" y="2819400"/>
            <a:ext cx="2874264" cy="32552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2270" y="429513"/>
            <a:ext cx="3298190" cy="635000"/>
          </a:xfrm>
          <a:prstGeom prst="rect">
            <a:avLst/>
          </a:prstGeom>
        </p:spPr>
        <p:txBody>
          <a:bodyPr vert="horz" wrap="square" lIns="0" tIns="12065" rIns="0" bIns="0" rtlCol="0">
            <a:spAutoFit/>
          </a:bodyPr>
          <a:lstStyle/>
          <a:p>
            <a:pPr marL="12700">
              <a:lnSpc>
                <a:spcPct val="100000"/>
              </a:lnSpc>
              <a:spcBef>
                <a:spcPts val="95"/>
              </a:spcBef>
            </a:pPr>
            <a:r>
              <a:rPr sz="4000" spc="-160" dirty="0"/>
              <a:t>Maculopapulae</a:t>
            </a:r>
            <a:endParaRPr sz="4000"/>
          </a:p>
        </p:txBody>
      </p:sp>
      <p:sp>
        <p:nvSpPr>
          <p:cNvPr id="3" name="object 3"/>
          <p:cNvSpPr txBox="1"/>
          <p:nvPr/>
        </p:nvSpPr>
        <p:spPr>
          <a:xfrm>
            <a:off x="459740" y="1302765"/>
            <a:ext cx="7343775" cy="2075180"/>
          </a:xfrm>
          <a:prstGeom prst="rect">
            <a:avLst/>
          </a:prstGeom>
        </p:spPr>
        <p:txBody>
          <a:bodyPr vert="horz" wrap="square" lIns="0" tIns="13335" rIns="0" bIns="0" rtlCol="0">
            <a:spAutoFit/>
          </a:bodyPr>
          <a:lstStyle/>
          <a:p>
            <a:pPr marL="622300" marR="5080" indent="-609600">
              <a:lnSpc>
                <a:spcPct val="100000"/>
              </a:lnSpc>
              <a:spcBef>
                <a:spcPts val="105"/>
              </a:spcBef>
              <a:buChar char="•"/>
              <a:tabLst>
                <a:tab pos="622300" algn="l"/>
                <a:tab pos="622935" algn="l"/>
              </a:tabLst>
            </a:pPr>
            <a:r>
              <a:rPr sz="3200" spc="50" dirty="0">
                <a:solidFill>
                  <a:srgbClr val="001F5F"/>
                </a:solidFill>
                <a:latin typeface="Arial"/>
                <a:cs typeface="Arial"/>
              </a:rPr>
              <a:t>It </a:t>
            </a:r>
            <a:r>
              <a:rPr sz="3200" spc="-165" dirty="0">
                <a:solidFill>
                  <a:srgbClr val="001F5F"/>
                </a:solidFill>
                <a:latin typeface="Arial"/>
                <a:cs typeface="Arial"/>
              </a:rPr>
              <a:t>is </a:t>
            </a:r>
            <a:r>
              <a:rPr sz="3200" spc="-80" dirty="0">
                <a:solidFill>
                  <a:srgbClr val="001F5F"/>
                </a:solidFill>
                <a:latin typeface="Arial"/>
                <a:cs typeface="Arial"/>
              </a:rPr>
              <a:t>plate </a:t>
            </a:r>
            <a:r>
              <a:rPr sz="3200" spc="-114" dirty="0">
                <a:solidFill>
                  <a:srgbClr val="001F5F"/>
                </a:solidFill>
                <a:latin typeface="Arial"/>
                <a:cs typeface="Arial"/>
              </a:rPr>
              <a:t>lesion </a:t>
            </a:r>
            <a:r>
              <a:rPr sz="3200" spc="20" dirty="0">
                <a:solidFill>
                  <a:srgbClr val="001F5F"/>
                </a:solidFill>
                <a:latin typeface="Arial"/>
                <a:cs typeface="Arial"/>
              </a:rPr>
              <a:t>with</a:t>
            </a:r>
            <a:r>
              <a:rPr sz="3200" spc="-585" dirty="0">
                <a:solidFill>
                  <a:srgbClr val="001F5F"/>
                </a:solidFill>
                <a:latin typeface="Arial"/>
                <a:cs typeface="Arial"/>
              </a:rPr>
              <a:t> </a:t>
            </a:r>
            <a:r>
              <a:rPr sz="3200" spc="-180" dirty="0">
                <a:solidFill>
                  <a:srgbClr val="001F5F"/>
                </a:solidFill>
                <a:latin typeface="Arial"/>
                <a:cs typeface="Arial"/>
              </a:rPr>
              <a:t>redness </a:t>
            </a:r>
            <a:r>
              <a:rPr sz="3200" spc="-110" dirty="0">
                <a:solidFill>
                  <a:srgbClr val="001F5F"/>
                </a:solidFill>
                <a:latin typeface="Arial"/>
                <a:cs typeface="Arial"/>
              </a:rPr>
              <a:t>around </a:t>
            </a:r>
            <a:r>
              <a:rPr sz="3200" spc="-35" dirty="0">
                <a:solidFill>
                  <a:srgbClr val="001F5F"/>
                </a:solidFill>
                <a:latin typeface="Arial"/>
                <a:cs typeface="Arial"/>
              </a:rPr>
              <a:t>the  </a:t>
            </a:r>
            <a:r>
              <a:rPr sz="3200" spc="-155" dirty="0">
                <a:solidFill>
                  <a:srgbClr val="001F5F"/>
                </a:solidFill>
                <a:latin typeface="Arial"/>
                <a:cs typeface="Arial"/>
              </a:rPr>
              <a:t>papules</a:t>
            </a:r>
            <a:endParaRPr sz="3200">
              <a:latin typeface="Arial"/>
              <a:cs typeface="Arial"/>
            </a:endParaRPr>
          </a:p>
          <a:p>
            <a:pPr marL="622300" marR="220345" indent="-609600">
              <a:lnSpc>
                <a:spcPct val="100000"/>
              </a:lnSpc>
              <a:spcBef>
                <a:spcPts val="770"/>
              </a:spcBef>
              <a:buChar char="•"/>
              <a:tabLst>
                <a:tab pos="622300" algn="l"/>
                <a:tab pos="622935" algn="l"/>
              </a:tabLst>
            </a:pPr>
            <a:r>
              <a:rPr sz="3200" spc="50" dirty="0">
                <a:solidFill>
                  <a:srgbClr val="001F5F"/>
                </a:solidFill>
                <a:latin typeface="Arial"/>
                <a:cs typeface="Arial"/>
              </a:rPr>
              <a:t>It </a:t>
            </a:r>
            <a:r>
              <a:rPr sz="3200" spc="-204" dirty="0">
                <a:solidFill>
                  <a:srgbClr val="001F5F"/>
                </a:solidFill>
                <a:latin typeface="Arial"/>
                <a:cs typeface="Arial"/>
              </a:rPr>
              <a:t>can </a:t>
            </a:r>
            <a:r>
              <a:rPr sz="3200" spc="-145" dirty="0">
                <a:solidFill>
                  <a:srgbClr val="001F5F"/>
                </a:solidFill>
                <a:latin typeface="Arial"/>
                <a:cs typeface="Arial"/>
              </a:rPr>
              <a:t>be </a:t>
            </a:r>
            <a:r>
              <a:rPr sz="3200" spc="-210" dirty="0">
                <a:solidFill>
                  <a:srgbClr val="001F5F"/>
                </a:solidFill>
                <a:latin typeface="Arial"/>
                <a:cs typeface="Arial"/>
              </a:rPr>
              <a:t>seen </a:t>
            </a:r>
            <a:r>
              <a:rPr sz="3200" spc="-40" dirty="0">
                <a:solidFill>
                  <a:srgbClr val="001F5F"/>
                </a:solidFill>
                <a:latin typeface="Arial"/>
                <a:cs typeface="Arial"/>
              </a:rPr>
              <a:t>in </a:t>
            </a:r>
            <a:r>
              <a:rPr sz="3200" spc="-120" dirty="0">
                <a:solidFill>
                  <a:srgbClr val="001F5F"/>
                </a:solidFill>
                <a:latin typeface="Arial"/>
                <a:cs typeface="Arial"/>
              </a:rPr>
              <a:t>scarlet </a:t>
            </a:r>
            <a:r>
              <a:rPr sz="3200" spc="-110" dirty="0">
                <a:solidFill>
                  <a:srgbClr val="001F5F"/>
                </a:solidFill>
                <a:latin typeface="Arial"/>
                <a:cs typeface="Arial"/>
              </a:rPr>
              <a:t>fever </a:t>
            </a:r>
            <a:r>
              <a:rPr sz="3200" spc="-150" dirty="0">
                <a:solidFill>
                  <a:srgbClr val="001F5F"/>
                </a:solidFill>
                <a:latin typeface="Arial"/>
                <a:cs typeface="Arial"/>
              </a:rPr>
              <a:t>and</a:t>
            </a:r>
            <a:r>
              <a:rPr sz="3200" spc="-595" dirty="0">
                <a:solidFill>
                  <a:srgbClr val="001F5F"/>
                </a:solidFill>
                <a:latin typeface="Arial"/>
                <a:cs typeface="Arial"/>
              </a:rPr>
              <a:t> </a:t>
            </a:r>
            <a:r>
              <a:rPr sz="3200" spc="-100" dirty="0">
                <a:solidFill>
                  <a:srgbClr val="001F5F"/>
                </a:solidFill>
                <a:latin typeface="Arial"/>
                <a:cs typeface="Arial"/>
              </a:rPr>
              <a:t>drug-  </a:t>
            </a:r>
            <a:r>
              <a:rPr sz="3200" spc="-120" dirty="0">
                <a:solidFill>
                  <a:srgbClr val="001F5F"/>
                </a:solidFill>
                <a:latin typeface="Arial"/>
                <a:cs typeface="Arial"/>
              </a:rPr>
              <a:t>induced</a:t>
            </a:r>
            <a:r>
              <a:rPr sz="3200" spc="-155" dirty="0">
                <a:solidFill>
                  <a:srgbClr val="001F5F"/>
                </a:solidFill>
                <a:latin typeface="Arial"/>
                <a:cs typeface="Arial"/>
              </a:rPr>
              <a:t> </a:t>
            </a:r>
            <a:r>
              <a:rPr sz="3200" spc="-204" dirty="0">
                <a:solidFill>
                  <a:srgbClr val="001F5F"/>
                </a:solidFill>
                <a:latin typeface="Arial"/>
                <a:cs typeface="Arial"/>
              </a:rPr>
              <a:t>rashes</a:t>
            </a:r>
            <a:endParaRPr sz="3200">
              <a:latin typeface="Arial"/>
              <a:cs typeface="Arial"/>
            </a:endParaRPr>
          </a:p>
        </p:txBody>
      </p:sp>
      <p:sp>
        <p:nvSpPr>
          <p:cNvPr id="4" name="object 4"/>
          <p:cNvSpPr/>
          <p:nvPr/>
        </p:nvSpPr>
        <p:spPr>
          <a:xfrm>
            <a:off x="2607564" y="3581400"/>
            <a:ext cx="4014216" cy="296418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7694" y="162255"/>
            <a:ext cx="1853564" cy="635000"/>
          </a:xfrm>
          <a:prstGeom prst="rect">
            <a:avLst/>
          </a:prstGeom>
        </p:spPr>
        <p:txBody>
          <a:bodyPr vert="horz" wrap="square" lIns="0" tIns="12065" rIns="0" bIns="0" rtlCol="0">
            <a:spAutoFit/>
          </a:bodyPr>
          <a:lstStyle/>
          <a:p>
            <a:pPr marL="12700">
              <a:lnSpc>
                <a:spcPct val="100000"/>
              </a:lnSpc>
              <a:spcBef>
                <a:spcPts val="95"/>
              </a:spcBef>
            </a:pPr>
            <a:r>
              <a:rPr sz="4000" spc="-229" dirty="0"/>
              <a:t>Urticaria</a:t>
            </a:r>
            <a:endParaRPr sz="4000"/>
          </a:p>
        </p:txBody>
      </p:sp>
      <p:sp>
        <p:nvSpPr>
          <p:cNvPr id="3" name="object 3"/>
          <p:cNvSpPr txBox="1">
            <a:spLocks noGrp="1"/>
          </p:cNvSpPr>
          <p:nvPr>
            <p:ph type="body" idx="1"/>
          </p:nvPr>
        </p:nvSpPr>
        <p:spPr>
          <a:prstGeom prst="rect">
            <a:avLst/>
          </a:prstGeom>
        </p:spPr>
        <p:txBody>
          <a:bodyPr vert="horz" wrap="square" lIns="0" tIns="15240" rIns="0" bIns="0" rtlCol="0">
            <a:spAutoFit/>
          </a:bodyPr>
          <a:lstStyle/>
          <a:p>
            <a:pPr marL="636905" marR="5080" indent="-609600">
              <a:lnSpc>
                <a:spcPct val="99200"/>
              </a:lnSpc>
              <a:spcBef>
                <a:spcPts val="120"/>
              </a:spcBef>
              <a:buChar char="•"/>
              <a:tabLst>
                <a:tab pos="636905" algn="l"/>
                <a:tab pos="637540" algn="l"/>
              </a:tabLst>
            </a:pPr>
            <a:r>
              <a:rPr spc="-5" dirty="0"/>
              <a:t>Urticaria (hive) </a:t>
            </a:r>
            <a:r>
              <a:rPr dirty="0"/>
              <a:t>are </a:t>
            </a:r>
            <a:r>
              <a:rPr spc="-5" dirty="0"/>
              <a:t>raised </a:t>
            </a:r>
            <a:r>
              <a:rPr dirty="0"/>
              <a:t>red </a:t>
            </a:r>
            <a:r>
              <a:rPr spc="-5" dirty="0"/>
              <a:t>welts of </a:t>
            </a:r>
            <a:r>
              <a:rPr dirty="0"/>
              <a:t>variuos  </a:t>
            </a:r>
            <a:r>
              <a:rPr spc="-5" dirty="0"/>
              <a:t>size on the </a:t>
            </a:r>
            <a:r>
              <a:rPr dirty="0"/>
              <a:t>surface </a:t>
            </a:r>
            <a:r>
              <a:rPr spc="-5" dirty="0"/>
              <a:t>of the </a:t>
            </a:r>
            <a:r>
              <a:rPr dirty="0"/>
              <a:t>skin, </a:t>
            </a:r>
            <a:r>
              <a:rPr spc="-5" dirty="0"/>
              <a:t>often </a:t>
            </a:r>
            <a:r>
              <a:rPr spc="-35" dirty="0"/>
              <a:t>itchy, </a:t>
            </a:r>
            <a:r>
              <a:rPr spc="-5" dirty="0"/>
              <a:t>which  come and go. It is </a:t>
            </a:r>
            <a:r>
              <a:rPr dirty="0"/>
              <a:t>associated </a:t>
            </a:r>
            <a:r>
              <a:rPr spc="-5" dirty="0"/>
              <a:t>with </a:t>
            </a:r>
            <a:r>
              <a:rPr dirty="0"/>
              <a:t>allergic  </a:t>
            </a:r>
            <a:r>
              <a:rPr spc="-5" dirty="0"/>
              <a:t>reaction</a:t>
            </a:r>
          </a:p>
        </p:txBody>
      </p:sp>
      <p:sp>
        <p:nvSpPr>
          <p:cNvPr id="4" name="object 4"/>
          <p:cNvSpPr/>
          <p:nvPr/>
        </p:nvSpPr>
        <p:spPr>
          <a:xfrm>
            <a:off x="3276600" y="2590800"/>
            <a:ext cx="2895600" cy="39212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4320"/>
            <a:ext cx="8229600" cy="1143000"/>
          </a:xfrm>
          <a:prstGeom prst="rect">
            <a:avLst/>
          </a:prstGeom>
          <a:solidFill>
            <a:srgbClr val="C0504D"/>
          </a:solidFill>
        </p:spPr>
        <p:txBody>
          <a:bodyPr vert="horz" wrap="square" lIns="0" tIns="200660" rIns="0" bIns="0" rtlCol="0">
            <a:spAutoFit/>
          </a:bodyPr>
          <a:lstStyle/>
          <a:p>
            <a:pPr marL="2558415">
              <a:lnSpc>
                <a:spcPct val="100000"/>
              </a:lnSpc>
              <a:spcBef>
                <a:spcPts val="1580"/>
              </a:spcBef>
            </a:pPr>
            <a:r>
              <a:rPr sz="4400" b="0" spc="-254" dirty="0">
                <a:solidFill>
                  <a:srgbClr val="FFFFFF"/>
                </a:solidFill>
                <a:latin typeface="Arial"/>
                <a:cs typeface="Arial"/>
              </a:rPr>
              <a:t>Herpes</a:t>
            </a:r>
            <a:r>
              <a:rPr sz="4400" b="0" spc="-245" dirty="0">
                <a:solidFill>
                  <a:srgbClr val="FFFFFF"/>
                </a:solidFill>
                <a:latin typeface="Arial"/>
                <a:cs typeface="Arial"/>
              </a:rPr>
              <a:t> </a:t>
            </a:r>
            <a:r>
              <a:rPr sz="4400" b="0" spc="-200" dirty="0">
                <a:solidFill>
                  <a:srgbClr val="FFFFFF"/>
                </a:solidFill>
                <a:latin typeface="Arial"/>
                <a:cs typeface="Arial"/>
              </a:rPr>
              <a:t>zoster</a:t>
            </a:r>
            <a:endParaRPr sz="4400">
              <a:latin typeface="Arial"/>
              <a:cs typeface="Arial"/>
            </a:endParaRPr>
          </a:p>
        </p:txBody>
      </p:sp>
      <p:sp>
        <p:nvSpPr>
          <p:cNvPr id="3" name="object 3"/>
          <p:cNvSpPr/>
          <p:nvPr/>
        </p:nvSpPr>
        <p:spPr>
          <a:xfrm>
            <a:off x="1620011" y="1844039"/>
            <a:ext cx="5760720" cy="44302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461642" y="6321044"/>
            <a:ext cx="6677659" cy="299720"/>
          </a:xfrm>
          <a:prstGeom prst="rect">
            <a:avLst/>
          </a:prstGeom>
        </p:spPr>
        <p:txBody>
          <a:bodyPr vert="horz" wrap="square" lIns="0" tIns="12700" rIns="0" bIns="0" rtlCol="0">
            <a:spAutoFit/>
          </a:bodyPr>
          <a:lstStyle/>
          <a:p>
            <a:pPr marL="127000" indent="-114300">
              <a:lnSpc>
                <a:spcPct val="100000"/>
              </a:lnSpc>
              <a:spcBef>
                <a:spcPts val="100"/>
              </a:spcBef>
              <a:buSzPct val="94444"/>
              <a:buChar char="•"/>
              <a:tabLst>
                <a:tab pos="127635" algn="l"/>
              </a:tabLst>
            </a:pPr>
            <a:r>
              <a:rPr sz="1800" spc="-125" dirty="0">
                <a:latin typeface="Arial"/>
                <a:cs typeface="Arial"/>
              </a:rPr>
              <a:t>Vesicles </a:t>
            </a:r>
            <a:r>
              <a:rPr sz="1800" spc="-25" dirty="0">
                <a:latin typeface="Arial"/>
                <a:cs typeface="Arial"/>
              </a:rPr>
              <a:t>in </a:t>
            </a:r>
            <a:r>
              <a:rPr sz="1800" spc="-140" dirty="0">
                <a:latin typeface="Arial"/>
                <a:cs typeface="Arial"/>
              </a:rPr>
              <a:t>a </a:t>
            </a:r>
            <a:r>
              <a:rPr sz="1800" spc="-45" dirty="0">
                <a:latin typeface="Arial"/>
                <a:cs typeface="Arial"/>
              </a:rPr>
              <a:t>unilateral </a:t>
            </a:r>
            <a:r>
              <a:rPr sz="1800" spc="-55" dirty="0">
                <a:latin typeface="Arial"/>
                <a:cs typeface="Arial"/>
              </a:rPr>
              <a:t>dermatomal </a:t>
            </a:r>
            <a:r>
              <a:rPr sz="1800" spc="-30" dirty="0">
                <a:latin typeface="Arial"/>
                <a:cs typeface="Arial"/>
              </a:rPr>
              <a:t>pattern </a:t>
            </a:r>
            <a:r>
              <a:rPr sz="1800" spc="-85" dirty="0">
                <a:latin typeface="Arial"/>
                <a:cs typeface="Arial"/>
              </a:rPr>
              <a:t>are </a:t>
            </a:r>
            <a:r>
              <a:rPr sz="1800" spc="-50" dirty="0">
                <a:latin typeface="Arial"/>
                <a:cs typeface="Arial"/>
              </a:rPr>
              <a:t>typical </a:t>
            </a:r>
            <a:r>
              <a:rPr sz="1800" spc="-5" dirty="0">
                <a:latin typeface="Arial"/>
                <a:cs typeface="Arial"/>
              </a:rPr>
              <a:t>of </a:t>
            </a:r>
            <a:r>
              <a:rPr sz="1800" spc="-85" dirty="0">
                <a:latin typeface="Arial"/>
                <a:cs typeface="Arial"/>
              </a:rPr>
              <a:t>herpes</a:t>
            </a:r>
            <a:r>
              <a:rPr sz="1800" spc="-275" dirty="0">
                <a:latin typeface="Arial"/>
                <a:cs typeface="Arial"/>
              </a:rPr>
              <a:t> </a:t>
            </a:r>
            <a:r>
              <a:rPr sz="1800" spc="-90" dirty="0">
                <a:latin typeface="Arial"/>
                <a:cs typeface="Arial"/>
              </a:rPr>
              <a:t>zoster</a:t>
            </a:r>
            <a:endParaRPr sz="1800">
              <a:latin typeface="Arial"/>
              <a:cs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2501" y="222249"/>
            <a:ext cx="5702300" cy="635000"/>
          </a:xfrm>
          <a:prstGeom prst="rect">
            <a:avLst/>
          </a:prstGeom>
        </p:spPr>
        <p:txBody>
          <a:bodyPr vert="horz" wrap="square" lIns="0" tIns="12065" rIns="0" bIns="0" rtlCol="0">
            <a:spAutoFit/>
          </a:bodyPr>
          <a:lstStyle/>
          <a:p>
            <a:pPr marL="12700">
              <a:lnSpc>
                <a:spcPct val="100000"/>
              </a:lnSpc>
              <a:spcBef>
                <a:spcPts val="95"/>
              </a:spcBef>
            </a:pPr>
            <a:r>
              <a:rPr sz="4000" spc="-215" dirty="0"/>
              <a:t>Subcutaneous</a:t>
            </a:r>
            <a:r>
              <a:rPr sz="4000" spc="-285" dirty="0"/>
              <a:t> </a:t>
            </a:r>
            <a:r>
              <a:rPr sz="4000" spc="-225" dirty="0"/>
              <a:t>hemorrhage</a:t>
            </a:r>
            <a:endParaRPr sz="4000"/>
          </a:p>
        </p:txBody>
      </p:sp>
      <p:sp>
        <p:nvSpPr>
          <p:cNvPr id="3" name="object 3"/>
          <p:cNvSpPr txBox="1"/>
          <p:nvPr/>
        </p:nvSpPr>
        <p:spPr>
          <a:xfrm>
            <a:off x="231140" y="1153413"/>
            <a:ext cx="8484870" cy="2500630"/>
          </a:xfrm>
          <a:prstGeom prst="rect">
            <a:avLst/>
          </a:prstGeom>
        </p:spPr>
        <p:txBody>
          <a:bodyPr vert="horz" wrap="square" lIns="0" tIns="12065" rIns="0" bIns="0" rtlCol="0">
            <a:spAutoFit/>
          </a:bodyPr>
          <a:lstStyle/>
          <a:p>
            <a:pPr marL="622300" indent="-609600">
              <a:lnSpc>
                <a:spcPct val="100000"/>
              </a:lnSpc>
              <a:spcBef>
                <a:spcPts val="95"/>
              </a:spcBef>
              <a:buChar char="•"/>
              <a:tabLst>
                <a:tab pos="621665" algn="l"/>
                <a:tab pos="622300" algn="l"/>
              </a:tabLst>
            </a:pPr>
            <a:r>
              <a:rPr sz="2800" spc="-135" dirty="0">
                <a:solidFill>
                  <a:srgbClr val="001F5F"/>
                </a:solidFill>
                <a:latin typeface="Arial"/>
                <a:cs typeface="Arial"/>
              </a:rPr>
              <a:t>Bleeding </a:t>
            </a:r>
            <a:r>
              <a:rPr sz="2800" spc="-15" dirty="0">
                <a:solidFill>
                  <a:srgbClr val="001F5F"/>
                </a:solidFill>
                <a:latin typeface="Arial"/>
                <a:cs typeface="Arial"/>
              </a:rPr>
              <a:t>into </a:t>
            </a:r>
            <a:r>
              <a:rPr sz="2800" spc="-35" dirty="0">
                <a:solidFill>
                  <a:srgbClr val="001F5F"/>
                </a:solidFill>
                <a:latin typeface="Arial"/>
                <a:cs typeface="Arial"/>
              </a:rPr>
              <a:t>the </a:t>
            </a:r>
            <a:r>
              <a:rPr sz="2800" spc="-130" dirty="0">
                <a:solidFill>
                  <a:srgbClr val="001F5F"/>
                </a:solidFill>
                <a:latin typeface="Arial"/>
                <a:cs typeface="Arial"/>
              </a:rPr>
              <a:t>skin </a:t>
            </a:r>
            <a:r>
              <a:rPr sz="2800" spc="35" dirty="0">
                <a:solidFill>
                  <a:srgbClr val="001F5F"/>
                </a:solidFill>
                <a:latin typeface="Arial"/>
                <a:cs typeface="Arial"/>
              </a:rPr>
              <a:t>&amp; </a:t>
            </a:r>
            <a:r>
              <a:rPr sz="2800" spc="-140" dirty="0">
                <a:solidFill>
                  <a:srgbClr val="001F5F"/>
                </a:solidFill>
                <a:latin typeface="Arial"/>
                <a:cs typeface="Arial"/>
              </a:rPr>
              <a:t>subcutaneous</a:t>
            </a:r>
            <a:r>
              <a:rPr sz="2800" spc="-490" dirty="0">
                <a:solidFill>
                  <a:srgbClr val="001F5F"/>
                </a:solidFill>
                <a:latin typeface="Arial"/>
                <a:cs typeface="Arial"/>
              </a:rPr>
              <a:t> </a:t>
            </a:r>
            <a:r>
              <a:rPr sz="2800" spc="-145" dirty="0">
                <a:solidFill>
                  <a:srgbClr val="001F5F"/>
                </a:solidFill>
                <a:latin typeface="Arial"/>
                <a:cs typeface="Arial"/>
              </a:rPr>
              <a:t>tissues</a:t>
            </a:r>
            <a:endParaRPr sz="2800">
              <a:latin typeface="Arial"/>
              <a:cs typeface="Arial"/>
            </a:endParaRPr>
          </a:p>
          <a:p>
            <a:pPr marL="622300" marR="5080" indent="-609600">
              <a:lnSpc>
                <a:spcPts val="2690"/>
              </a:lnSpc>
              <a:spcBef>
                <a:spcPts val="650"/>
              </a:spcBef>
              <a:buChar char="•"/>
              <a:tabLst>
                <a:tab pos="621665" algn="l"/>
                <a:tab pos="622300" algn="l"/>
              </a:tabLst>
            </a:pPr>
            <a:r>
              <a:rPr sz="2800" spc="-135" dirty="0">
                <a:solidFill>
                  <a:srgbClr val="001F5F"/>
                </a:solidFill>
                <a:latin typeface="Arial"/>
                <a:cs typeface="Arial"/>
              </a:rPr>
              <a:t>According </a:t>
            </a:r>
            <a:r>
              <a:rPr sz="2800" spc="20" dirty="0">
                <a:solidFill>
                  <a:srgbClr val="001F5F"/>
                </a:solidFill>
                <a:latin typeface="Arial"/>
                <a:cs typeface="Arial"/>
              </a:rPr>
              <a:t>to </a:t>
            </a:r>
            <a:r>
              <a:rPr sz="2800" spc="-35" dirty="0">
                <a:solidFill>
                  <a:srgbClr val="001F5F"/>
                </a:solidFill>
                <a:latin typeface="Arial"/>
                <a:cs typeface="Arial"/>
              </a:rPr>
              <a:t>the </a:t>
            </a:r>
            <a:r>
              <a:rPr sz="2800" spc="-210" dirty="0">
                <a:solidFill>
                  <a:srgbClr val="001F5F"/>
                </a:solidFill>
                <a:latin typeface="Arial"/>
                <a:cs typeface="Arial"/>
              </a:rPr>
              <a:t>size </a:t>
            </a:r>
            <a:r>
              <a:rPr sz="2800" spc="-10" dirty="0">
                <a:solidFill>
                  <a:srgbClr val="001F5F"/>
                </a:solidFill>
                <a:latin typeface="Arial"/>
                <a:cs typeface="Arial"/>
              </a:rPr>
              <a:t>of </a:t>
            </a:r>
            <a:r>
              <a:rPr sz="2800" spc="-100" dirty="0">
                <a:solidFill>
                  <a:srgbClr val="001F5F"/>
                </a:solidFill>
                <a:latin typeface="Arial"/>
                <a:cs typeface="Arial"/>
              </a:rPr>
              <a:t>bleeding, </a:t>
            </a:r>
            <a:r>
              <a:rPr sz="2800" spc="85" dirty="0">
                <a:solidFill>
                  <a:srgbClr val="001F5F"/>
                </a:solidFill>
                <a:latin typeface="Arial"/>
                <a:cs typeface="Arial"/>
              </a:rPr>
              <a:t>it</a:t>
            </a:r>
            <a:r>
              <a:rPr sz="2800" spc="-465" dirty="0">
                <a:solidFill>
                  <a:srgbClr val="001F5F"/>
                </a:solidFill>
                <a:latin typeface="Arial"/>
                <a:cs typeface="Arial"/>
              </a:rPr>
              <a:t> </a:t>
            </a:r>
            <a:r>
              <a:rPr sz="2800" spc="-170" dirty="0">
                <a:solidFill>
                  <a:srgbClr val="001F5F"/>
                </a:solidFill>
                <a:latin typeface="Arial"/>
                <a:cs typeface="Arial"/>
              </a:rPr>
              <a:t>may </a:t>
            </a:r>
            <a:r>
              <a:rPr sz="2800" spc="-130" dirty="0">
                <a:solidFill>
                  <a:srgbClr val="001F5F"/>
                </a:solidFill>
                <a:latin typeface="Arial"/>
                <a:cs typeface="Arial"/>
              </a:rPr>
              <a:t>be </a:t>
            </a:r>
            <a:r>
              <a:rPr sz="2800" spc="-110" dirty="0">
                <a:solidFill>
                  <a:srgbClr val="001F5F"/>
                </a:solidFill>
                <a:latin typeface="Arial"/>
                <a:cs typeface="Arial"/>
              </a:rPr>
              <a:t>subdivided  </a:t>
            </a:r>
            <a:r>
              <a:rPr sz="2800" spc="-265" dirty="0">
                <a:solidFill>
                  <a:srgbClr val="001F5F"/>
                </a:solidFill>
                <a:latin typeface="Arial"/>
                <a:cs typeface="Arial"/>
              </a:rPr>
              <a:t>as</a:t>
            </a:r>
            <a:r>
              <a:rPr sz="2800" spc="-145" dirty="0">
                <a:solidFill>
                  <a:srgbClr val="001F5F"/>
                </a:solidFill>
                <a:latin typeface="Arial"/>
                <a:cs typeface="Arial"/>
              </a:rPr>
              <a:t> </a:t>
            </a:r>
            <a:r>
              <a:rPr sz="2800" spc="-70" dirty="0">
                <a:solidFill>
                  <a:srgbClr val="001F5F"/>
                </a:solidFill>
                <a:latin typeface="Arial"/>
                <a:cs typeface="Arial"/>
              </a:rPr>
              <a:t>follows:</a:t>
            </a:r>
            <a:endParaRPr sz="2800">
              <a:latin typeface="Arial"/>
              <a:cs typeface="Arial"/>
            </a:endParaRPr>
          </a:p>
          <a:p>
            <a:pPr marL="579120" marR="5160010">
              <a:lnSpc>
                <a:spcPct val="100000"/>
              </a:lnSpc>
              <a:spcBef>
                <a:spcPts val="20"/>
              </a:spcBef>
              <a:tabLst>
                <a:tab pos="1900555" algn="l"/>
                <a:tab pos="2063750" algn="l"/>
                <a:tab pos="2391410" algn="l"/>
              </a:tabLst>
            </a:pPr>
            <a:r>
              <a:rPr sz="2800" spc="-105" dirty="0">
                <a:solidFill>
                  <a:srgbClr val="001F5F"/>
                </a:solidFill>
                <a:latin typeface="Arial"/>
                <a:cs typeface="Arial"/>
              </a:rPr>
              <a:t>petechia		</a:t>
            </a:r>
            <a:r>
              <a:rPr sz="2800" spc="-155" dirty="0">
                <a:solidFill>
                  <a:srgbClr val="001F5F"/>
                </a:solidFill>
                <a:latin typeface="Arial"/>
                <a:cs typeface="Arial"/>
              </a:rPr>
              <a:t>&lt;2mm  </a:t>
            </a:r>
            <a:r>
              <a:rPr sz="2800" spc="-90" dirty="0">
                <a:solidFill>
                  <a:srgbClr val="001F5F"/>
                </a:solidFill>
                <a:latin typeface="Arial"/>
                <a:cs typeface="Arial"/>
              </a:rPr>
              <a:t>purpura	</a:t>
            </a:r>
            <a:r>
              <a:rPr sz="2800" spc="-175" dirty="0">
                <a:solidFill>
                  <a:srgbClr val="001F5F"/>
                </a:solidFill>
                <a:latin typeface="Arial"/>
                <a:cs typeface="Arial"/>
              </a:rPr>
              <a:t>3~5 </a:t>
            </a:r>
            <a:r>
              <a:rPr sz="2800" spc="-105" dirty="0">
                <a:solidFill>
                  <a:srgbClr val="001F5F"/>
                </a:solidFill>
                <a:latin typeface="Arial"/>
                <a:cs typeface="Arial"/>
              </a:rPr>
              <a:t>mm  </a:t>
            </a:r>
            <a:r>
              <a:rPr sz="2800" spc="-170" dirty="0">
                <a:solidFill>
                  <a:srgbClr val="001F5F"/>
                </a:solidFill>
                <a:latin typeface="Arial"/>
                <a:cs typeface="Arial"/>
              </a:rPr>
              <a:t>ecc</a:t>
            </a:r>
            <a:r>
              <a:rPr sz="2800" spc="-235" dirty="0">
                <a:solidFill>
                  <a:srgbClr val="001F5F"/>
                </a:solidFill>
                <a:latin typeface="Arial"/>
                <a:cs typeface="Arial"/>
              </a:rPr>
              <a:t>h</a:t>
            </a:r>
            <a:r>
              <a:rPr sz="2800" spc="-90" dirty="0">
                <a:solidFill>
                  <a:srgbClr val="001F5F"/>
                </a:solidFill>
                <a:latin typeface="Arial"/>
                <a:cs typeface="Arial"/>
              </a:rPr>
              <a:t>y</a:t>
            </a:r>
            <a:r>
              <a:rPr sz="2800" spc="-155" dirty="0">
                <a:solidFill>
                  <a:srgbClr val="001F5F"/>
                </a:solidFill>
                <a:latin typeface="Arial"/>
                <a:cs typeface="Arial"/>
              </a:rPr>
              <a:t>m</a:t>
            </a:r>
            <a:r>
              <a:rPr sz="2800" spc="-160" dirty="0">
                <a:solidFill>
                  <a:srgbClr val="001F5F"/>
                </a:solidFill>
                <a:latin typeface="Arial"/>
                <a:cs typeface="Arial"/>
              </a:rPr>
              <a:t>os</a:t>
            </a:r>
            <a:r>
              <a:rPr sz="2800" spc="-75" dirty="0">
                <a:solidFill>
                  <a:srgbClr val="001F5F"/>
                </a:solidFill>
                <a:latin typeface="Arial"/>
                <a:cs typeface="Arial"/>
              </a:rPr>
              <a:t>i</a:t>
            </a:r>
            <a:r>
              <a:rPr sz="2800" spc="-310" dirty="0">
                <a:solidFill>
                  <a:srgbClr val="001F5F"/>
                </a:solidFill>
                <a:latin typeface="Arial"/>
                <a:cs typeface="Arial"/>
              </a:rPr>
              <a:t>s</a:t>
            </a:r>
            <a:r>
              <a:rPr sz="2800" dirty="0">
                <a:solidFill>
                  <a:srgbClr val="001F5F"/>
                </a:solidFill>
                <a:latin typeface="Arial"/>
                <a:cs typeface="Arial"/>
              </a:rPr>
              <a:t>	</a:t>
            </a:r>
            <a:r>
              <a:rPr sz="2800" spc="-250" dirty="0">
                <a:solidFill>
                  <a:srgbClr val="001F5F"/>
                </a:solidFill>
                <a:latin typeface="Arial"/>
                <a:cs typeface="Arial"/>
              </a:rPr>
              <a:t>&gt;</a:t>
            </a:r>
            <a:r>
              <a:rPr sz="2800" spc="-114" dirty="0">
                <a:solidFill>
                  <a:srgbClr val="001F5F"/>
                </a:solidFill>
                <a:latin typeface="Arial"/>
                <a:cs typeface="Arial"/>
              </a:rPr>
              <a:t>5mm</a:t>
            </a:r>
            <a:endParaRPr sz="2800">
              <a:latin typeface="Arial"/>
              <a:cs typeface="Arial"/>
            </a:endParaRPr>
          </a:p>
        </p:txBody>
      </p:sp>
      <p:sp>
        <p:nvSpPr>
          <p:cNvPr id="4" name="object 4"/>
          <p:cNvSpPr txBox="1"/>
          <p:nvPr/>
        </p:nvSpPr>
        <p:spPr>
          <a:xfrm>
            <a:off x="231140" y="5336235"/>
            <a:ext cx="7974330" cy="452120"/>
          </a:xfrm>
          <a:prstGeom prst="rect">
            <a:avLst/>
          </a:prstGeom>
        </p:spPr>
        <p:txBody>
          <a:bodyPr vert="horz" wrap="square" lIns="0" tIns="12065" rIns="0" bIns="0" rtlCol="0">
            <a:spAutoFit/>
          </a:bodyPr>
          <a:lstStyle/>
          <a:p>
            <a:pPr marL="622300" indent="-609600">
              <a:lnSpc>
                <a:spcPct val="100000"/>
              </a:lnSpc>
              <a:spcBef>
                <a:spcPts val="95"/>
              </a:spcBef>
              <a:buChar char="•"/>
              <a:tabLst>
                <a:tab pos="621665" algn="l"/>
                <a:tab pos="622300" algn="l"/>
              </a:tabLst>
            </a:pPr>
            <a:r>
              <a:rPr sz="2800" spc="-250" dirty="0">
                <a:solidFill>
                  <a:srgbClr val="001F5F"/>
                </a:solidFill>
                <a:latin typeface="Arial"/>
                <a:cs typeface="Arial"/>
              </a:rPr>
              <a:t>A </a:t>
            </a:r>
            <a:r>
              <a:rPr sz="2800" spc="-114" dirty="0">
                <a:solidFill>
                  <a:srgbClr val="001F5F"/>
                </a:solidFill>
                <a:latin typeface="Arial"/>
                <a:cs typeface="Arial"/>
              </a:rPr>
              <a:t>hematoma </a:t>
            </a:r>
            <a:r>
              <a:rPr sz="2800" spc="-145" dirty="0">
                <a:solidFill>
                  <a:srgbClr val="001F5F"/>
                </a:solidFill>
                <a:latin typeface="Arial"/>
                <a:cs typeface="Arial"/>
              </a:rPr>
              <a:t>is </a:t>
            </a:r>
            <a:r>
              <a:rPr sz="2800" spc="-220" dirty="0">
                <a:solidFill>
                  <a:srgbClr val="001F5F"/>
                </a:solidFill>
                <a:latin typeface="Arial"/>
                <a:cs typeface="Arial"/>
              </a:rPr>
              <a:t>a </a:t>
            </a:r>
            <a:r>
              <a:rPr sz="2800" spc="-130" dirty="0">
                <a:solidFill>
                  <a:srgbClr val="001F5F"/>
                </a:solidFill>
                <a:latin typeface="Arial"/>
                <a:cs typeface="Arial"/>
              </a:rPr>
              <a:t>large </a:t>
            </a:r>
            <a:r>
              <a:rPr sz="2800" spc="-70" dirty="0">
                <a:solidFill>
                  <a:srgbClr val="001F5F"/>
                </a:solidFill>
                <a:latin typeface="Arial"/>
                <a:cs typeface="Arial"/>
              </a:rPr>
              <a:t>collection </a:t>
            </a:r>
            <a:r>
              <a:rPr sz="2800" spc="-5" dirty="0">
                <a:solidFill>
                  <a:srgbClr val="001F5F"/>
                </a:solidFill>
                <a:latin typeface="Arial"/>
                <a:cs typeface="Arial"/>
              </a:rPr>
              <a:t>that </a:t>
            </a:r>
            <a:r>
              <a:rPr sz="2800" spc="-95" dirty="0">
                <a:solidFill>
                  <a:srgbClr val="001F5F"/>
                </a:solidFill>
                <a:latin typeface="Arial"/>
                <a:cs typeface="Arial"/>
              </a:rPr>
              <a:t>forms </a:t>
            </a:r>
            <a:r>
              <a:rPr sz="2800" spc="-220" dirty="0">
                <a:solidFill>
                  <a:srgbClr val="001F5F"/>
                </a:solidFill>
                <a:latin typeface="Arial"/>
                <a:cs typeface="Arial"/>
              </a:rPr>
              <a:t>a</a:t>
            </a:r>
            <a:r>
              <a:rPr sz="2800" spc="-240" dirty="0">
                <a:solidFill>
                  <a:srgbClr val="001F5F"/>
                </a:solidFill>
                <a:latin typeface="Arial"/>
                <a:cs typeface="Arial"/>
              </a:rPr>
              <a:t> </a:t>
            </a:r>
            <a:r>
              <a:rPr sz="2800" spc="-75" dirty="0">
                <a:solidFill>
                  <a:srgbClr val="001F5F"/>
                </a:solidFill>
                <a:latin typeface="Arial"/>
                <a:cs typeface="Arial"/>
              </a:rPr>
              <a:t>lump</a:t>
            </a:r>
            <a:endParaRPr sz="2800">
              <a:latin typeface="Arial"/>
              <a:cs typeface="Arial"/>
            </a:endParaRPr>
          </a:p>
        </p:txBody>
      </p:sp>
      <p:sp>
        <p:nvSpPr>
          <p:cNvPr id="5" name="object 5"/>
          <p:cNvSpPr/>
          <p:nvPr/>
        </p:nvSpPr>
        <p:spPr>
          <a:xfrm>
            <a:off x="4191000" y="2133600"/>
            <a:ext cx="4126992" cy="304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3833" y="360933"/>
            <a:ext cx="2658745" cy="513715"/>
          </a:xfrm>
          <a:prstGeom prst="rect">
            <a:avLst/>
          </a:prstGeom>
        </p:spPr>
        <p:txBody>
          <a:bodyPr vert="horz" wrap="square" lIns="0" tIns="13335" rIns="0" bIns="0" rtlCol="0">
            <a:spAutoFit/>
          </a:bodyPr>
          <a:lstStyle/>
          <a:p>
            <a:pPr marL="12700">
              <a:lnSpc>
                <a:spcPct val="100000"/>
              </a:lnSpc>
              <a:spcBef>
                <a:spcPts val="105"/>
              </a:spcBef>
            </a:pPr>
            <a:r>
              <a:rPr sz="3200" spc="-175" dirty="0"/>
              <a:t>Spider</a:t>
            </a:r>
            <a:r>
              <a:rPr sz="3200" spc="-325" dirty="0"/>
              <a:t> </a:t>
            </a:r>
            <a:r>
              <a:rPr sz="3200" spc="-130" dirty="0"/>
              <a:t>angioma</a:t>
            </a:r>
            <a:endParaRPr sz="3200"/>
          </a:p>
        </p:txBody>
      </p:sp>
      <p:sp>
        <p:nvSpPr>
          <p:cNvPr id="3" name="object 3"/>
          <p:cNvSpPr txBox="1"/>
          <p:nvPr/>
        </p:nvSpPr>
        <p:spPr>
          <a:xfrm>
            <a:off x="231140" y="1153413"/>
            <a:ext cx="8779510" cy="3183255"/>
          </a:xfrm>
          <a:prstGeom prst="rect">
            <a:avLst/>
          </a:prstGeom>
        </p:spPr>
        <p:txBody>
          <a:bodyPr vert="horz" wrap="square" lIns="0" tIns="12065" rIns="0" bIns="0" rtlCol="0">
            <a:spAutoFit/>
          </a:bodyPr>
          <a:lstStyle/>
          <a:p>
            <a:pPr marL="622300" marR="5080" indent="-609600" algn="just">
              <a:lnSpc>
                <a:spcPct val="100000"/>
              </a:lnSpc>
              <a:spcBef>
                <a:spcPts val="95"/>
              </a:spcBef>
              <a:buChar char="•"/>
              <a:tabLst>
                <a:tab pos="622300" algn="l"/>
              </a:tabLst>
            </a:pPr>
            <a:r>
              <a:rPr sz="2800" spc="-150" dirty="0">
                <a:solidFill>
                  <a:srgbClr val="001F5F"/>
                </a:solidFill>
                <a:latin typeface="Arial"/>
                <a:cs typeface="Arial"/>
              </a:rPr>
              <a:t>Spider </a:t>
            </a:r>
            <a:r>
              <a:rPr sz="2800" spc="-135" dirty="0">
                <a:solidFill>
                  <a:srgbClr val="001F5F"/>
                </a:solidFill>
                <a:latin typeface="Arial"/>
                <a:cs typeface="Arial"/>
              </a:rPr>
              <a:t>angioma </a:t>
            </a:r>
            <a:r>
              <a:rPr sz="2800" spc="-145" dirty="0">
                <a:solidFill>
                  <a:srgbClr val="001F5F"/>
                </a:solidFill>
                <a:latin typeface="Arial"/>
                <a:cs typeface="Arial"/>
              </a:rPr>
              <a:t>is </a:t>
            </a:r>
            <a:r>
              <a:rPr sz="2800" spc="-220" dirty="0">
                <a:solidFill>
                  <a:srgbClr val="001F5F"/>
                </a:solidFill>
                <a:latin typeface="Arial"/>
                <a:cs typeface="Arial"/>
              </a:rPr>
              <a:t>a </a:t>
            </a:r>
            <a:r>
              <a:rPr sz="2800" spc="-105" dirty="0">
                <a:solidFill>
                  <a:srgbClr val="001F5F"/>
                </a:solidFill>
                <a:latin typeface="Arial"/>
                <a:cs typeface="Arial"/>
              </a:rPr>
              <a:t>group </a:t>
            </a:r>
            <a:r>
              <a:rPr sz="2800" spc="-10" dirty="0">
                <a:solidFill>
                  <a:srgbClr val="001F5F"/>
                </a:solidFill>
                <a:latin typeface="Arial"/>
                <a:cs typeface="Arial"/>
              </a:rPr>
              <a:t>of </a:t>
            </a:r>
            <a:r>
              <a:rPr sz="2800" spc="-95" dirty="0">
                <a:solidFill>
                  <a:srgbClr val="001F5F"/>
                </a:solidFill>
                <a:latin typeface="Arial"/>
                <a:cs typeface="Arial"/>
              </a:rPr>
              <a:t>abnormal </a:t>
            </a:r>
            <a:r>
              <a:rPr sz="2800" spc="-75" dirty="0">
                <a:solidFill>
                  <a:srgbClr val="001F5F"/>
                </a:solidFill>
                <a:latin typeface="Arial"/>
                <a:cs typeface="Arial"/>
              </a:rPr>
              <a:t>blood </a:t>
            </a:r>
            <a:r>
              <a:rPr sz="2800" spc="-185" dirty="0">
                <a:solidFill>
                  <a:srgbClr val="001F5F"/>
                </a:solidFill>
                <a:latin typeface="Arial"/>
                <a:cs typeface="Arial"/>
              </a:rPr>
              <a:t>vessel </a:t>
            </a:r>
            <a:r>
              <a:rPr sz="2800" spc="-5" dirty="0">
                <a:solidFill>
                  <a:srgbClr val="001F5F"/>
                </a:solidFill>
                <a:latin typeface="Arial"/>
                <a:cs typeface="Arial"/>
              </a:rPr>
              <a:t>that  </a:t>
            </a:r>
            <a:r>
              <a:rPr sz="2800" spc="-135" dirty="0">
                <a:solidFill>
                  <a:srgbClr val="001F5F"/>
                </a:solidFill>
                <a:latin typeface="Arial"/>
                <a:cs typeface="Arial"/>
              </a:rPr>
              <a:t>produces </a:t>
            </a:r>
            <a:r>
              <a:rPr sz="2800" spc="-35" dirty="0">
                <a:solidFill>
                  <a:srgbClr val="001F5F"/>
                </a:solidFill>
                <a:latin typeface="Arial"/>
                <a:cs typeface="Arial"/>
              </a:rPr>
              <a:t>the </a:t>
            </a:r>
            <a:r>
              <a:rPr sz="2800" spc="-150" dirty="0">
                <a:solidFill>
                  <a:srgbClr val="001F5F"/>
                </a:solidFill>
                <a:latin typeface="Arial"/>
                <a:cs typeface="Arial"/>
              </a:rPr>
              <a:t>appearance </a:t>
            </a:r>
            <a:r>
              <a:rPr sz="2800" spc="-10" dirty="0">
                <a:solidFill>
                  <a:srgbClr val="001F5F"/>
                </a:solidFill>
                <a:latin typeface="Arial"/>
                <a:cs typeface="Arial"/>
              </a:rPr>
              <a:t>of </a:t>
            </a:r>
            <a:r>
              <a:rPr sz="2800" spc="-220" dirty="0">
                <a:solidFill>
                  <a:srgbClr val="001F5F"/>
                </a:solidFill>
                <a:latin typeface="Arial"/>
                <a:cs typeface="Arial"/>
              </a:rPr>
              <a:t>a </a:t>
            </a:r>
            <a:r>
              <a:rPr sz="2800" spc="-105" dirty="0">
                <a:solidFill>
                  <a:srgbClr val="001F5F"/>
                </a:solidFill>
                <a:latin typeface="Arial"/>
                <a:cs typeface="Arial"/>
              </a:rPr>
              <a:t>spider-web </a:t>
            </a:r>
            <a:r>
              <a:rPr sz="2800" spc="-90" dirty="0">
                <a:solidFill>
                  <a:srgbClr val="001F5F"/>
                </a:solidFill>
                <a:latin typeface="Arial"/>
                <a:cs typeface="Arial"/>
              </a:rPr>
              <a:t>on </a:t>
            </a:r>
            <a:r>
              <a:rPr sz="2800" spc="-35" dirty="0">
                <a:solidFill>
                  <a:srgbClr val="001F5F"/>
                </a:solidFill>
                <a:latin typeface="Arial"/>
                <a:cs typeface="Arial"/>
              </a:rPr>
              <a:t>the</a:t>
            </a:r>
            <a:r>
              <a:rPr sz="2800" spc="-305" dirty="0">
                <a:solidFill>
                  <a:srgbClr val="001F5F"/>
                </a:solidFill>
                <a:latin typeface="Arial"/>
                <a:cs typeface="Arial"/>
              </a:rPr>
              <a:t> </a:t>
            </a:r>
            <a:r>
              <a:rPr sz="2800" spc="-140" dirty="0">
                <a:solidFill>
                  <a:srgbClr val="001F5F"/>
                </a:solidFill>
                <a:latin typeface="Arial"/>
                <a:cs typeface="Arial"/>
              </a:rPr>
              <a:t>surface  </a:t>
            </a:r>
            <a:r>
              <a:rPr sz="2800" spc="-10" dirty="0">
                <a:solidFill>
                  <a:srgbClr val="001F5F"/>
                </a:solidFill>
                <a:latin typeface="Arial"/>
                <a:cs typeface="Arial"/>
              </a:rPr>
              <a:t>of </a:t>
            </a:r>
            <a:r>
              <a:rPr sz="2800" spc="-35" dirty="0">
                <a:solidFill>
                  <a:srgbClr val="001F5F"/>
                </a:solidFill>
                <a:latin typeface="Arial"/>
                <a:cs typeface="Arial"/>
              </a:rPr>
              <a:t>the</a:t>
            </a:r>
            <a:r>
              <a:rPr sz="2800" spc="-270" dirty="0">
                <a:solidFill>
                  <a:srgbClr val="001F5F"/>
                </a:solidFill>
                <a:latin typeface="Arial"/>
                <a:cs typeface="Arial"/>
              </a:rPr>
              <a:t> </a:t>
            </a:r>
            <a:r>
              <a:rPr sz="2800" spc="-135" dirty="0">
                <a:solidFill>
                  <a:srgbClr val="001F5F"/>
                </a:solidFill>
                <a:latin typeface="Arial"/>
                <a:cs typeface="Arial"/>
              </a:rPr>
              <a:t>skin</a:t>
            </a:r>
            <a:endParaRPr sz="2800">
              <a:latin typeface="Arial"/>
              <a:cs typeface="Arial"/>
            </a:endParaRPr>
          </a:p>
          <a:p>
            <a:pPr marL="622300" marR="420370" indent="-609600">
              <a:lnSpc>
                <a:spcPct val="100000"/>
              </a:lnSpc>
              <a:spcBef>
                <a:spcPts val="675"/>
              </a:spcBef>
              <a:buChar char="•"/>
              <a:tabLst>
                <a:tab pos="621665" algn="l"/>
                <a:tab pos="622300" algn="l"/>
              </a:tabLst>
            </a:pPr>
            <a:r>
              <a:rPr sz="2800" spc="-250" dirty="0">
                <a:solidFill>
                  <a:srgbClr val="001F5F"/>
                </a:solidFill>
                <a:latin typeface="Arial"/>
                <a:cs typeface="Arial"/>
              </a:rPr>
              <a:t>A </a:t>
            </a:r>
            <a:r>
              <a:rPr sz="2800" spc="-105" dirty="0">
                <a:solidFill>
                  <a:srgbClr val="001F5F"/>
                </a:solidFill>
                <a:latin typeface="Arial"/>
                <a:cs typeface="Arial"/>
              </a:rPr>
              <a:t>spider </a:t>
            </a:r>
            <a:r>
              <a:rPr sz="2800" spc="-135" dirty="0">
                <a:solidFill>
                  <a:srgbClr val="001F5F"/>
                </a:solidFill>
                <a:latin typeface="Arial"/>
                <a:cs typeface="Arial"/>
              </a:rPr>
              <a:t>angioma </a:t>
            </a:r>
            <a:r>
              <a:rPr sz="2800" spc="-105" dirty="0">
                <a:solidFill>
                  <a:srgbClr val="001F5F"/>
                </a:solidFill>
                <a:latin typeface="Arial"/>
                <a:cs typeface="Arial"/>
              </a:rPr>
              <a:t>lesion </a:t>
            </a:r>
            <a:r>
              <a:rPr sz="2800" spc="-70" dirty="0">
                <a:solidFill>
                  <a:srgbClr val="001F5F"/>
                </a:solidFill>
                <a:latin typeface="Arial"/>
                <a:cs typeface="Arial"/>
              </a:rPr>
              <a:t>typically </a:t>
            </a:r>
            <a:r>
              <a:rPr sz="2800" spc="-210" dirty="0">
                <a:solidFill>
                  <a:srgbClr val="001F5F"/>
                </a:solidFill>
                <a:latin typeface="Arial"/>
                <a:cs typeface="Arial"/>
              </a:rPr>
              <a:t>has </a:t>
            </a:r>
            <a:r>
              <a:rPr sz="2800" spc="-220" dirty="0">
                <a:solidFill>
                  <a:srgbClr val="001F5F"/>
                </a:solidFill>
                <a:latin typeface="Arial"/>
                <a:cs typeface="Arial"/>
              </a:rPr>
              <a:t>a </a:t>
            </a:r>
            <a:r>
              <a:rPr sz="2800" spc="-85" dirty="0">
                <a:solidFill>
                  <a:srgbClr val="001F5F"/>
                </a:solidFill>
                <a:latin typeface="Arial"/>
                <a:cs typeface="Arial"/>
              </a:rPr>
              <a:t>red </a:t>
            </a:r>
            <a:r>
              <a:rPr sz="2800" spc="-10" dirty="0">
                <a:solidFill>
                  <a:srgbClr val="001F5F"/>
                </a:solidFill>
                <a:latin typeface="Arial"/>
                <a:cs typeface="Arial"/>
              </a:rPr>
              <a:t>dot </a:t>
            </a:r>
            <a:r>
              <a:rPr sz="2800" spc="-35" dirty="0">
                <a:solidFill>
                  <a:srgbClr val="001F5F"/>
                </a:solidFill>
                <a:latin typeface="Arial"/>
                <a:cs typeface="Arial"/>
              </a:rPr>
              <a:t>in the  </a:t>
            </a:r>
            <a:r>
              <a:rPr sz="2800" spc="-85" dirty="0">
                <a:solidFill>
                  <a:srgbClr val="001F5F"/>
                </a:solidFill>
                <a:latin typeface="Arial"/>
                <a:cs typeface="Arial"/>
              </a:rPr>
              <a:t>center </a:t>
            </a:r>
            <a:r>
              <a:rPr sz="2800" spc="15" dirty="0">
                <a:solidFill>
                  <a:srgbClr val="001F5F"/>
                </a:solidFill>
                <a:latin typeface="Arial"/>
                <a:cs typeface="Arial"/>
              </a:rPr>
              <a:t>with </a:t>
            </a:r>
            <a:r>
              <a:rPr sz="2800" spc="-105" dirty="0">
                <a:solidFill>
                  <a:srgbClr val="001F5F"/>
                </a:solidFill>
                <a:latin typeface="Arial"/>
                <a:cs typeface="Arial"/>
              </a:rPr>
              <a:t>reddish </a:t>
            </a:r>
            <a:r>
              <a:rPr sz="2800" spc="-130" dirty="0">
                <a:solidFill>
                  <a:srgbClr val="001F5F"/>
                </a:solidFill>
                <a:latin typeface="Arial"/>
                <a:cs typeface="Arial"/>
              </a:rPr>
              <a:t>extensions </a:t>
            </a:r>
            <a:r>
              <a:rPr sz="2800" spc="-80" dirty="0">
                <a:solidFill>
                  <a:srgbClr val="001F5F"/>
                </a:solidFill>
                <a:latin typeface="Arial"/>
                <a:cs typeface="Arial"/>
              </a:rPr>
              <a:t>radiating </a:t>
            </a:r>
            <a:r>
              <a:rPr sz="2800" spc="-10" dirty="0">
                <a:solidFill>
                  <a:srgbClr val="001F5F"/>
                </a:solidFill>
                <a:latin typeface="Arial"/>
                <a:cs typeface="Arial"/>
              </a:rPr>
              <a:t>out </a:t>
            </a:r>
            <a:r>
              <a:rPr sz="2800" spc="-15" dirty="0">
                <a:solidFill>
                  <a:srgbClr val="001F5F"/>
                </a:solidFill>
                <a:latin typeface="Arial"/>
                <a:cs typeface="Arial"/>
              </a:rPr>
              <a:t>for</a:t>
            </a:r>
            <a:r>
              <a:rPr sz="2800" spc="-530" dirty="0">
                <a:solidFill>
                  <a:srgbClr val="001F5F"/>
                </a:solidFill>
                <a:latin typeface="Arial"/>
                <a:cs typeface="Arial"/>
              </a:rPr>
              <a:t> </a:t>
            </a:r>
            <a:r>
              <a:rPr sz="2800" spc="-165" dirty="0">
                <a:solidFill>
                  <a:srgbClr val="001F5F"/>
                </a:solidFill>
                <a:latin typeface="Arial"/>
                <a:cs typeface="Arial"/>
              </a:rPr>
              <a:t>some  </a:t>
            </a:r>
            <a:r>
              <a:rPr sz="2800" spc="-125" dirty="0">
                <a:solidFill>
                  <a:srgbClr val="001F5F"/>
                </a:solidFill>
                <a:latin typeface="Arial"/>
                <a:cs typeface="Arial"/>
              </a:rPr>
              <a:t>distance </a:t>
            </a:r>
            <a:r>
              <a:rPr sz="2800" spc="-100" dirty="0">
                <a:solidFill>
                  <a:srgbClr val="001F5F"/>
                </a:solidFill>
                <a:latin typeface="Arial"/>
                <a:cs typeface="Arial"/>
              </a:rPr>
              <a:t>around</a:t>
            </a:r>
            <a:r>
              <a:rPr sz="2800" spc="-120" dirty="0">
                <a:solidFill>
                  <a:srgbClr val="001F5F"/>
                </a:solidFill>
                <a:latin typeface="Arial"/>
                <a:cs typeface="Arial"/>
              </a:rPr>
              <a:t> </a:t>
            </a:r>
            <a:r>
              <a:rPr sz="2800" spc="85" dirty="0">
                <a:solidFill>
                  <a:srgbClr val="001F5F"/>
                </a:solidFill>
                <a:latin typeface="Arial"/>
                <a:cs typeface="Arial"/>
              </a:rPr>
              <a:t>it</a:t>
            </a:r>
            <a:endParaRPr sz="2800">
              <a:latin typeface="Arial"/>
              <a:cs typeface="Arial"/>
            </a:endParaRPr>
          </a:p>
          <a:p>
            <a:pPr marL="622300" indent="-609600">
              <a:lnSpc>
                <a:spcPct val="100000"/>
              </a:lnSpc>
              <a:spcBef>
                <a:spcPts val="675"/>
              </a:spcBef>
              <a:buChar char="•"/>
              <a:tabLst>
                <a:tab pos="621665" algn="l"/>
                <a:tab pos="622300" algn="l"/>
              </a:tabLst>
            </a:pPr>
            <a:r>
              <a:rPr sz="2800" spc="-135" dirty="0">
                <a:solidFill>
                  <a:srgbClr val="001F5F"/>
                </a:solidFill>
                <a:latin typeface="Arial"/>
                <a:cs typeface="Arial"/>
              </a:rPr>
              <a:t>Liver</a:t>
            </a:r>
            <a:r>
              <a:rPr sz="2800" spc="-150" dirty="0">
                <a:solidFill>
                  <a:srgbClr val="001F5F"/>
                </a:solidFill>
                <a:latin typeface="Arial"/>
                <a:cs typeface="Arial"/>
              </a:rPr>
              <a:t> </a:t>
            </a:r>
            <a:r>
              <a:rPr sz="2800" spc="-145" dirty="0">
                <a:solidFill>
                  <a:srgbClr val="001F5F"/>
                </a:solidFill>
                <a:latin typeface="Arial"/>
                <a:cs typeface="Arial"/>
              </a:rPr>
              <a:t>palms</a:t>
            </a:r>
            <a:endParaRPr sz="2800">
              <a:latin typeface="Arial"/>
              <a:cs typeface="Arial"/>
            </a:endParaRPr>
          </a:p>
        </p:txBody>
      </p:sp>
      <p:sp>
        <p:nvSpPr>
          <p:cNvPr id="4" name="object 4"/>
          <p:cNvSpPr/>
          <p:nvPr/>
        </p:nvSpPr>
        <p:spPr>
          <a:xfrm>
            <a:off x="4648200" y="3505200"/>
            <a:ext cx="3810000" cy="32202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4320"/>
            <a:ext cx="8229600" cy="852169"/>
          </a:xfrm>
          <a:prstGeom prst="rect">
            <a:avLst/>
          </a:prstGeom>
          <a:solidFill>
            <a:srgbClr val="C0504D"/>
          </a:solidFill>
        </p:spPr>
        <p:txBody>
          <a:bodyPr vert="horz" wrap="square" lIns="0" tIns="54610" rIns="0" bIns="0" rtlCol="0">
            <a:spAutoFit/>
          </a:bodyPr>
          <a:lstStyle/>
          <a:p>
            <a:pPr marL="2306955">
              <a:lnSpc>
                <a:spcPct val="100000"/>
              </a:lnSpc>
              <a:spcBef>
                <a:spcPts val="430"/>
              </a:spcBef>
            </a:pPr>
            <a:r>
              <a:rPr sz="4400" spc="-240" dirty="0">
                <a:solidFill>
                  <a:srgbClr val="FFFFFF"/>
                </a:solidFill>
              </a:rPr>
              <a:t>Spider</a:t>
            </a:r>
            <a:r>
              <a:rPr sz="4400" spc="-345" dirty="0">
                <a:solidFill>
                  <a:srgbClr val="FFFFFF"/>
                </a:solidFill>
              </a:rPr>
              <a:t> </a:t>
            </a:r>
            <a:r>
              <a:rPr sz="4400" spc="-185" dirty="0">
                <a:solidFill>
                  <a:srgbClr val="FFFFFF"/>
                </a:solidFill>
              </a:rPr>
              <a:t>angioma</a:t>
            </a:r>
            <a:endParaRPr sz="4400"/>
          </a:p>
        </p:txBody>
      </p:sp>
      <p:sp>
        <p:nvSpPr>
          <p:cNvPr id="3" name="object 3"/>
          <p:cNvSpPr/>
          <p:nvPr/>
        </p:nvSpPr>
        <p:spPr>
          <a:xfrm>
            <a:off x="1476755" y="1484375"/>
            <a:ext cx="6235700" cy="40894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79119" y="5823000"/>
            <a:ext cx="7589520" cy="635635"/>
          </a:xfrm>
          <a:prstGeom prst="rect">
            <a:avLst/>
          </a:prstGeom>
        </p:spPr>
        <p:txBody>
          <a:bodyPr vert="horz" wrap="square" lIns="0" tIns="12700" rIns="0" bIns="0" rtlCol="0">
            <a:spAutoFit/>
          </a:bodyPr>
          <a:lstStyle/>
          <a:p>
            <a:pPr marL="12700" marR="5080">
              <a:lnSpc>
                <a:spcPct val="100000"/>
              </a:lnSpc>
              <a:spcBef>
                <a:spcPts val="100"/>
              </a:spcBef>
            </a:pPr>
            <a:r>
              <a:rPr sz="2000" spc="-110" dirty="0">
                <a:latin typeface="Arial"/>
                <a:cs typeface="Arial"/>
              </a:rPr>
              <a:t>From </a:t>
            </a:r>
            <a:r>
              <a:rPr sz="2000" spc="-80" dirty="0">
                <a:latin typeface="Arial"/>
                <a:cs typeface="Arial"/>
              </a:rPr>
              <a:t>very </a:t>
            </a:r>
            <a:r>
              <a:rPr sz="2000" spc="-85" dirty="0">
                <a:latin typeface="Arial"/>
                <a:cs typeface="Arial"/>
              </a:rPr>
              <a:t>small </a:t>
            </a:r>
            <a:r>
              <a:rPr sz="2000" spc="15" dirty="0">
                <a:latin typeface="Arial"/>
                <a:cs typeface="Arial"/>
              </a:rPr>
              <a:t>to </a:t>
            </a:r>
            <a:r>
              <a:rPr sz="2000" spc="-100" dirty="0">
                <a:latin typeface="Arial"/>
                <a:cs typeface="Arial"/>
              </a:rPr>
              <a:t>2 </a:t>
            </a:r>
            <a:r>
              <a:rPr sz="2000" spc="-80" dirty="0">
                <a:latin typeface="Arial"/>
                <a:cs typeface="Arial"/>
              </a:rPr>
              <a:t>cm; </a:t>
            </a:r>
            <a:r>
              <a:rPr sz="2000" spc="-35" dirty="0">
                <a:latin typeface="Arial"/>
                <a:cs typeface="Arial"/>
              </a:rPr>
              <a:t>pulsatility </a:t>
            </a:r>
            <a:r>
              <a:rPr sz="2000" spc="-105" dirty="0">
                <a:latin typeface="Arial"/>
                <a:cs typeface="Arial"/>
              </a:rPr>
              <a:t>is </a:t>
            </a:r>
            <a:r>
              <a:rPr sz="2000" spc="-20" dirty="0">
                <a:latin typeface="Arial"/>
                <a:cs typeface="Arial"/>
              </a:rPr>
              <a:t>often </a:t>
            </a:r>
            <a:r>
              <a:rPr sz="2000" spc="-70" dirty="0">
                <a:latin typeface="Arial"/>
                <a:cs typeface="Arial"/>
              </a:rPr>
              <a:t>demonstrable, </a:t>
            </a:r>
            <a:r>
              <a:rPr sz="2000" spc="-65" dirty="0">
                <a:latin typeface="Arial"/>
                <a:cs typeface="Arial"/>
              </a:rPr>
              <a:t>when</a:t>
            </a:r>
            <a:r>
              <a:rPr sz="2000" spc="-415" dirty="0">
                <a:latin typeface="Arial"/>
                <a:cs typeface="Arial"/>
              </a:rPr>
              <a:t> </a:t>
            </a:r>
            <a:r>
              <a:rPr sz="2000" spc="-100" dirty="0">
                <a:latin typeface="Arial"/>
                <a:cs typeface="Arial"/>
              </a:rPr>
              <a:t>pressure  </a:t>
            </a:r>
            <a:r>
              <a:rPr sz="2000" spc="10" dirty="0">
                <a:latin typeface="Arial"/>
                <a:cs typeface="Arial"/>
              </a:rPr>
              <a:t>with </a:t>
            </a:r>
            <a:r>
              <a:rPr sz="2000" spc="-155" dirty="0">
                <a:latin typeface="Arial"/>
                <a:cs typeface="Arial"/>
              </a:rPr>
              <a:t>a </a:t>
            </a:r>
            <a:r>
              <a:rPr sz="2000" spc="-150" dirty="0">
                <a:latin typeface="Arial"/>
                <a:cs typeface="Arial"/>
              </a:rPr>
              <a:t>glass </a:t>
            </a:r>
            <a:r>
              <a:rPr sz="2000" spc="-75" dirty="0">
                <a:latin typeface="Arial"/>
                <a:cs typeface="Arial"/>
              </a:rPr>
              <a:t>slide </a:t>
            </a:r>
            <a:r>
              <a:rPr sz="2000" spc="-105" dirty="0">
                <a:latin typeface="Arial"/>
                <a:cs typeface="Arial"/>
              </a:rPr>
              <a:t>is </a:t>
            </a:r>
            <a:r>
              <a:rPr sz="2000" spc="-60" dirty="0">
                <a:latin typeface="Arial"/>
                <a:cs typeface="Arial"/>
              </a:rPr>
              <a:t>applied. </a:t>
            </a:r>
            <a:r>
              <a:rPr sz="2000" spc="-35" dirty="0">
                <a:latin typeface="Arial"/>
                <a:cs typeface="Arial"/>
              </a:rPr>
              <a:t>Distribution: </a:t>
            </a:r>
            <a:r>
              <a:rPr sz="2000" spc="-55" dirty="0">
                <a:latin typeface="Arial"/>
                <a:cs typeface="Arial"/>
              </a:rPr>
              <a:t>upper </a:t>
            </a:r>
            <a:r>
              <a:rPr sz="2000" spc="-20" dirty="0">
                <a:latin typeface="Arial"/>
                <a:cs typeface="Arial"/>
              </a:rPr>
              <a:t>trunk, </a:t>
            </a:r>
            <a:r>
              <a:rPr sz="2000" spc="-95" dirty="0">
                <a:latin typeface="Arial"/>
                <a:cs typeface="Arial"/>
              </a:rPr>
              <a:t>face,</a:t>
            </a:r>
            <a:r>
              <a:rPr sz="2000" spc="-409" dirty="0">
                <a:latin typeface="Arial"/>
                <a:cs typeface="Arial"/>
              </a:rPr>
              <a:t> </a:t>
            </a:r>
            <a:r>
              <a:rPr sz="2000" spc="-95" dirty="0">
                <a:latin typeface="Arial"/>
                <a:cs typeface="Arial"/>
              </a:rPr>
              <a:t>arms.</a:t>
            </a:r>
            <a:endParaRPr sz="2000">
              <a:latin typeface="Arial"/>
              <a:cs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4290" y="298449"/>
            <a:ext cx="1457325" cy="635000"/>
          </a:xfrm>
          <a:prstGeom prst="rect">
            <a:avLst/>
          </a:prstGeom>
        </p:spPr>
        <p:txBody>
          <a:bodyPr vert="horz" wrap="square" lIns="0" tIns="12065" rIns="0" bIns="0" rtlCol="0">
            <a:spAutoFit/>
          </a:bodyPr>
          <a:lstStyle/>
          <a:p>
            <a:pPr marL="12700">
              <a:lnSpc>
                <a:spcPct val="100000"/>
              </a:lnSpc>
              <a:spcBef>
                <a:spcPts val="95"/>
              </a:spcBef>
            </a:pPr>
            <a:r>
              <a:rPr sz="4000" spc="-400" dirty="0"/>
              <a:t>E</a:t>
            </a:r>
            <a:r>
              <a:rPr sz="4000" spc="-204" dirty="0"/>
              <a:t>dema</a:t>
            </a:r>
            <a:endParaRPr sz="4000"/>
          </a:p>
        </p:txBody>
      </p:sp>
      <p:sp>
        <p:nvSpPr>
          <p:cNvPr id="3" name="object 3"/>
          <p:cNvSpPr txBox="1"/>
          <p:nvPr/>
        </p:nvSpPr>
        <p:spPr>
          <a:xfrm>
            <a:off x="231140" y="1215897"/>
            <a:ext cx="8350250" cy="4465320"/>
          </a:xfrm>
          <a:prstGeom prst="rect">
            <a:avLst/>
          </a:prstGeom>
        </p:spPr>
        <p:txBody>
          <a:bodyPr vert="horz" wrap="square" lIns="0" tIns="13335" rIns="0" bIns="0" rtlCol="0">
            <a:spAutoFit/>
          </a:bodyPr>
          <a:lstStyle/>
          <a:p>
            <a:pPr marL="535305" indent="-522605">
              <a:lnSpc>
                <a:spcPct val="100000"/>
              </a:lnSpc>
              <a:spcBef>
                <a:spcPts val="105"/>
              </a:spcBef>
              <a:buChar char="•"/>
              <a:tabLst>
                <a:tab pos="621665" algn="l"/>
                <a:tab pos="622300" algn="l"/>
              </a:tabLst>
            </a:pPr>
            <a:r>
              <a:rPr sz="2600" spc="-215" dirty="0">
                <a:solidFill>
                  <a:srgbClr val="001F5F"/>
                </a:solidFill>
                <a:latin typeface="Arial"/>
                <a:cs typeface="Arial"/>
              </a:rPr>
              <a:t>Excessive</a:t>
            </a:r>
            <a:r>
              <a:rPr sz="2600" spc="-175" dirty="0">
                <a:solidFill>
                  <a:srgbClr val="001F5F"/>
                </a:solidFill>
                <a:latin typeface="Arial"/>
                <a:cs typeface="Arial"/>
              </a:rPr>
              <a:t> </a:t>
            </a:r>
            <a:r>
              <a:rPr sz="2600" spc="-45" dirty="0">
                <a:solidFill>
                  <a:srgbClr val="001F5F"/>
                </a:solidFill>
                <a:latin typeface="Arial"/>
                <a:cs typeface="Arial"/>
              </a:rPr>
              <a:t>build</a:t>
            </a:r>
            <a:r>
              <a:rPr sz="2600" spc="-160" dirty="0">
                <a:solidFill>
                  <a:srgbClr val="001F5F"/>
                </a:solidFill>
                <a:latin typeface="Arial"/>
                <a:cs typeface="Arial"/>
              </a:rPr>
              <a:t> </a:t>
            </a:r>
            <a:r>
              <a:rPr sz="2600" spc="-85" dirty="0">
                <a:solidFill>
                  <a:srgbClr val="001F5F"/>
                </a:solidFill>
                <a:latin typeface="Arial"/>
                <a:cs typeface="Arial"/>
              </a:rPr>
              <a:t>up</a:t>
            </a:r>
            <a:r>
              <a:rPr sz="2600" spc="-140" dirty="0">
                <a:solidFill>
                  <a:srgbClr val="001F5F"/>
                </a:solidFill>
                <a:latin typeface="Arial"/>
                <a:cs typeface="Arial"/>
              </a:rPr>
              <a:t> </a:t>
            </a:r>
            <a:r>
              <a:rPr sz="2600" spc="-5" dirty="0">
                <a:solidFill>
                  <a:srgbClr val="001F5F"/>
                </a:solidFill>
                <a:latin typeface="Arial"/>
                <a:cs typeface="Arial"/>
              </a:rPr>
              <a:t>of</a:t>
            </a:r>
            <a:r>
              <a:rPr sz="2600" spc="-140" dirty="0">
                <a:solidFill>
                  <a:srgbClr val="001F5F"/>
                </a:solidFill>
                <a:latin typeface="Arial"/>
                <a:cs typeface="Arial"/>
              </a:rPr>
              <a:t> </a:t>
            </a:r>
            <a:r>
              <a:rPr sz="2600" spc="-15" dirty="0">
                <a:solidFill>
                  <a:srgbClr val="001F5F"/>
                </a:solidFill>
                <a:latin typeface="Arial"/>
                <a:cs typeface="Arial"/>
              </a:rPr>
              <a:t>fluid</a:t>
            </a:r>
            <a:r>
              <a:rPr sz="2600" spc="-155" dirty="0">
                <a:solidFill>
                  <a:srgbClr val="001F5F"/>
                </a:solidFill>
                <a:latin typeface="Arial"/>
                <a:cs typeface="Arial"/>
              </a:rPr>
              <a:t> </a:t>
            </a:r>
            <a:r>
              <a:rPr sz="2600" spc="-30" dirty="0">
                <a:solidFill>
                  <a:srgbClr val="001F5F"/>
                </a:solidFill>
                <a:latin typeface="Arial"/>
                <a:cs typeface="Arial"/>
              </a:rPr>
              <a:t>in</a:t>
            </a:r>
            <a:r>
              <a:rPr sz="2600" spc="-135" dirty="0">
                <a:solidFill>
                  <a:srgbClr val="001F5F"/>
                </a:solidFill>
                <a:latin typeface="Arial"/>
                <a:cs typeface="Arial"/>
              </a:rPr>
              <a:t> </a:t>
            </a:r>
            <a:r>
              <a:rPr sz="2600" spc="-25" dirty="0">
                <a:solidFill>
                  <a:srgbClr val="001F5F"/>
                </a:solidFill>
                <a:latin typeface="Arial"/>
                <a:cs typeface="Arial"/>
              </a:rPr>
              <a:t>the</a:t>
            </a:r>
            <a:r>
              <a:rPr sz="2600" spc="-145" dirty="0">
                <a:solidFill>
                  <a:srgbClr val="001F5F"/>
                </a:solidFill>
                <a:latin typeface="Arial"/>
                <a:cs typeface="Arial"/>
              </a:rPr>
              <a:t> </a:t>
            </a:r>
            <a:r>
              <a:rPr sz="2600" spc="-130" dirty="0">
                <a:solidFill>
                  <a:srgbClr val="001F5F"/>
                </a:solidFill>
                <a:latin typeface="Arial"/>
                <a:cs typeface="Arial"/>
              </a:rPr>
              <a:t>tissues</a:t>
            </a:r>
            <a:endParaRPr sz="2600">
              <a:latin typeface="Arial"/>
              <a:cs typeface="Arial"/>
            </a:endParaRPr>
          </a:p>
          <a:p>
            <a:pPr marL="535305" marR="5080" indent="-522605">
              <a:lnSpc>
                <a:spcPts val="5310"/>
              </a:lnSpc>
              <a:spcBef>
                <a:spcPts val="535"/>
              </a:spcBef>
              <a:buChar char="•"/>
              <a:tabLst>
                <a:tab pos="621665" algn="l"/>
                <a:tab pos="622300" algn="l"/>
              </a:tabLst>
            </a:pPr>
            <a:r>
              <a:rPr sz="2600" spc="-85" dirty="0">
                <a:solidFill>
                  <a:srgbClr val="001F5F"/>
                </a:solidFill>
                <a:latin typeface="Arial"/>
                <a:cs typeface="Arial"/>
              </a:rPr>
              <a:t>Either </a:t>
            </a:r>
            <a:r>
              <a:rPr sz="2600" spc="-145" dirty="0">
                <a:solidFill>
                  <a:srgbClr val="001F5F"/>
                </a:solidFill>
                <a:latin typeface="Arial"/>
                <a:cs typeface="Arial"/>
              </a:rPr>
              <a:t>occurs </a:t>
            </a:r>
            <a:r>
              <a:rPr sz="2600" spc="-40" dirty="0">
                <a:solidFill>
                  <a:srgbClr val="001F5F"/>
                </a:solidFill>
                <a:latin typeface="Arial"/>
                <a:cs typeface="Arial"/>
              </a:rPr>
              <a:t>throughout </a:t>
            </a:r>
            <a:r>
              <a:rPr sz="2600" spc="-25" dirty="0">
                <a:solidFill>
                  <a:srgbClr val="001F5F"/>
                </a:solidFill>
                <a:latin typeface="Arial"/>
                <a:cs typeface="Arial"/>
              </a:rPr>
              <a:t>the </a:t>
            </a:r>
            <a:r>
              <a:rPr sz="2600" spc="-95" dirty="0">
                <a:solidFill>
                  <a:srgbClr val="001F5F"/>
                </a:solidFill>
                <a:latin typeface="Arial"/>
                <a:cs typeface="Arial"/>
              </a:rPr>
              <a:t>body </a:t>
            </a:r>
            <a:r>
              <a:rPr sz="2600" spc="-120" dirty="0">
                <a:solidFill>
                  <a:srgbClr val="001F5F"/>
                </a:solidFill>
                <a:latin typeface="Arial"/>
                <a:cs typeface="Arial"/>
              </a:rPr>
              <a:t>(generalized </a:t>
            </a:r>
            <a:r>
              <a:rPr sz="2600" spc="-90" dirty="0">
                <a:solidFill>
                  <a:srgbClr val="001F5F"/>
                </a:solidFill>
                <a:latin typeface="Arial"/>
                <a:cs typeface="Arial"/>
              </a:rPr>
              <a:t>swelling)  </a:t>
            </a:r>
            <a:r>
              <a:rPr sz="2600" spc="-20" dirty="0">
                <a:solidFill>
                  <a:srgbClr val="001F5F"/>
                </a:solidFill>
                <a:latin typeface="Arial"/>
                <a:cs typeface="Arial"/>
              </a:rPr>
              <a:t>or</a:t>
            </a:r>
            <a:r>
              <a:rPr sz="2600" spc="-145" dirty="0">
                <a:solidFill>
                  <a:srgbClr val="001F5F"/>
                </a:solidFill>
                <a:latin typeface="Arial"/>
                <a:cs typeface="Arial"/>
              </a:rPr>
              <a:t> </a:t>
            </a:r>
            <a:r>
              <a:rPr sz="2600" spc="-20" dirty="0">
                <a:solidFill>
                  <a:srgbClr val="001F5F"/>
                </a:solidFill>
                <a:latin typeface="Arial"/>
                <a:cs typeface="Arial"/>
              </a:rPr>
              <a:t>limited</a:t>
            </a:r>
            <a:r>
              <a:rPr sz="2600" spc="-145" dirty="0">
                <a:solidFill>
                  <a:srgbClr val="001F5F"/>
                </a:solidFill>
                <a:latin typeface="Arial"/>
                <a:cs typeface="Arial"/>
              </a:rPr>
              <a:t> </a:t>
            </a:r>
            <a:r>
              <a:rPr sz="2600" spc="25" dirty="0">
                <a:solidFill>
                  <a:srgbClr val="001F5F"/>
                </a:solidFill>
                <a:latin typeface="Arial"/>
                <a:cs typeface="Arial"/>
              </a:rPr>
              <a:t>to</a:t>
            </a:r>
            <a:r>
              <a:rPr sz="2600" spc="-140" dirty="0">
                <a:solidFill>
                  <a:srgbClr val="001F5F"/>
                </a:solidFill>
                <a:latin typeface="Arial"/>
                <a:cs typeface="Arial"/>
              </a:rPr>
              <a:t> </a:t>
            </a:r>
            <a:r>
              <a:rPr sz="2600" spc="-200" dirty="0">
                <a:solidFill>
                  <a:srgbClr val="001F5F"/>
                </a:solidFill>
                <a:latin typeface="Arial"/>
                <a:cs typeface="Arial"/>
              </a:rPr>
              <a:t>a</a:t>
            </a:r>
            <a:r>
              <a:rPr sz="2600" spc="-140" dirty="0">
                <a:solidFill>
                  <a:srgbClr val="001F5F"/>
                </a:solidFill>
                <a:latin typeface="Arial"/>
                <a:cs typeface="Arial"/>
              </a:rPr>
              <a:t> </a:t>
            </a:r>
            <a:r>
              <a:rPr sz="2600" spc="-105" dirty="0">
                <a:solidFill>
                  <a:srgbClr val="001F5F"/>
                </a:solidFill>
                <a:latin typeface="Arial"/>
                <a:cs typeface="Arial"/>
              </a:rPr>
              <a:t>specific</a:t>
            </a:r>
            <a:r>
              <a:rPr sz="2600" spc="-170" dirty="0">
                <a:solidFill>
                  <a:srgbClr val="001F5F"/>
                </a:solidFill>
                <a:latin typeface="Arial"/>
                <a:cs typeface="Arial"/>
              </a:rPr>
              <a:t> </a:t>
            </a:r>
            <a:r>
              <a:rPr sz="2600" spc="-25" dirty="0">
                <a:solidFill>
                  <a:srgbClr val="001F5F"/>
                </a:solidFill>
                <a:latin typeface="Arial"/>
                <a:cs typeface="Arial"/>
              </a:rPr>
              <a:t>part</a:t>
            </a:r>
            <a:r>
              <a:rPr sz="2600" spc="-130" dirty="0">
                <a:solidFill>
                  <a:srgbClr val="001F5F"/>
                </a:solidFill>
                <a:latin typeface="Arial"/>
                <a:cs typeface="Arial"/>
              </a:rPr>
              <a:t> </a:t>
            </a:r>
            <a:r>
              <a:rPr sz="2600" spc="-5" dirty="0">
                <a:solidFill>
                  <a:srgbClr val="001F5F"/>
                </a:solidFill>
                <a:latin typeface="Arial"/>
                <a:cs typeface="Arial"/>
              </a:rPr>
              <a:t>of</a:t>
            </a:r>
            <a:r>
              <a:rPr sz="2600" spc="-140" dirty="0">
                <a:solidFill>
                  <a:srgbClr val="001F5F"/>
                </a:solidFill>
                <a:latin typeface="Arial"/>
                <a:cs typeface="Arial"/>
              </a:rPr>
              <a:t> </a:t>
            </a:r>
            <a:r>
              <a:rPr sz="2600" spc="-30" dirty="0">
                <a:solidFill>
                  <a:srgbClr val="001F5F"/>
                </a:solidFill>
                <a:latin typeface="Arial"/>
                <a:cs typeface="Arial"/>
              </a:rPr>
              <a:t>the</a:t>
            </a:r>
            <a:r>
              <a:rPr sz="2600" spc="-155" dirty="0">
                <a:solidFill>
                  <a:srgbClr val="001F5F"/>
                </a:solidFill>
                <a:latin typeface="Arial"/>
                <a:cs typeface="Arial"/>
              </a:rPr>
              <a:t> </a:t>
            </a:r>
            <a:r>
              <a:rPr sz="2600" spc="-95" dirty="0">
                <a:solidFill>
                  <a:srgbClr val="001F5F"/>
                </a:solidFill>
                <a:latin typeface="Arial"/>
                <a:cs typeface="Arial"/>
              </a:rPr>
              <a:t>body</a:t>
            </a:r>
            <a:r>
              <a:rPr sz="2600" spc="-155" dirty="0">
                <a:solidFill>
                  <a:srgbClr val="001F5F"/>
                </a:solidFill>
                <a:latin typeface="Arial"/>
                <a:cs typeface="Arial"/>
              </a:rPr>
              <a:t> </a:t>
            </a:r>
            <a:r>
              <a:rPr sz="2600" spc="-110" dirty="0">
                <a:solidFill>
                  <a:srgbClr val="001F5F"/>
                </a:solidFill>
                <a:latin typeface="Arial"/>
                <a:cs typeface="Arial"/>
              </a:rPr>
              <a:t>(localized</a:t>
            </a:r>
            <a:r>
              <a:rPr sz="2600" spc="-145" dirty="0">
                <a:solidFill>
                  <a:srgbClr val="001F5F"/>
                </a:solidFill>
                <a:latin typeface="Arial"/>
                <a:cs typeface="Arial"/>
              </a:rPr>
              <a:t> </a:t>
            </a:r>
            <a:r>
              <a:rPr sz="2600" spc="-90" dirty="0">
                <a:solidFill>
                  <a:srgbClr val="001F5F"/>
                </a:solidFill>
                <a:latin typeface="Arial"/>
                <a:cs typeface="Arial"/>
              </a:rPr>
              <a:t>swelling)</a:t>
            </a:r>
            <a:endParaRPr sz="2600">
              <a:latin typeface="Arial"/>
              <a:cs typeface="Arial"/>
            </a:endParaRPr>
          </a:p>
          <a:p>
            <a:pPr marL="535305" indent="-522605">
              <a:lnSpc>
                <a:spcPct val="100000"/>
              </a:lnSpc>
              <a:spcBef>
                <a:spcPts val="1635"/>
              </a:spcBef>
              <a:buChar char="•"/>
              <a:tabLst>
                <a:tab pos="621665" algn="l"/>
                <a:tab pos="622300" algn="l"/>
              </a:tabLst>
            </a:pPr>
            <a:r>
              <a:rPr sz="2600" spc="40" dirty="0">
                <a:solidFill>
                  <a:srgbClr val="001F5F"/>
                </a:solidFill>
                <a:latin typeface="Arial"/>
                <a:cs typeface="Arial"/>
              </a:rPr>
              <a:t>It</a:t>
            </a:r>
            <a:r>
              <a:rPr sz="2600" spc="-135" dirty="0">
                <a:solidFill>
                  <a:srgbClr val="001F5F"/>
                </a:solidFill>
                <a:latin typeface="Arial"/>
                <a:cs typeface="Arial"/>
              </a:rPr>
              <a:t> </a:t>
            </a:r>
            <a:r>
              <a:rPr sz="2600" spc="-170" dirty="0">
                <a:solidFill>
                  <a:srgbClr val="001F5F"/>
                </a:solidFill>
                <a:latin typeface="Arial"/>
                <a:cs typeface="Arial"/>
              </a:rPr>
              <a:t>can</a:t>
            </a:r>
            <a:r>
              <a:rPr sz="2600" spc="-135" dirty="0">
                <a:solidFill>
                  <a:srgbClr val="001F5F"/>
                </a:solidFill>
                <a:latin typeface="Arial"/>
                <a:cs typeface="Arial"/>
              </a:rPr>
              <a:t> </a:t>
            </a:r>
            <a:r>
              <a:rPr sz="2600" spc="-120" dirty="0">
                <a:solidFill>
                  <a:srgbClr val="001F5F"/>
                </a:solidFill>
                <a:latin typeface="Arial"/>
                <a:cs typeface="Arial"/>
              </a:rPr>
              <a:t>be</a:t>
            </a:r>
            <a:r>
              <a:rPr sz="2600" spc="-155" dirty="0">
                <a:solidFill>
                  <a:srgbClr val="001F5F"/>
                </a:solidFill>
                <a:latin typeface="Arial"/>
                <a:cs typeface="Arial"/>
              </a:rPr>
              <a:t> </a:t>
            </a:r>
            <a:r>
              <a:rPr sz="2600" spc="-30" dirty="0">
                <a:solidFill>
                  <a:srgbClr val="001F5F"/>
                </a:solidFill>
                <a:latin typeface="Arial"/>
                <a:cs typeface="Arial"/>
              </a:rPr>
              <a:t>either</a:t>
            </a:r>
            <a:r>
              <a:rPr sz="2600" spc="-170" dirty="0">
                <a:solidFill>
                  <a:srgbClr val="001F5F"/>
                </a:solidFill>
                <a:latin typeface="Arial"/>
                <a:cs typeface="Arial"/>
              </a:rPr>
              <a:t> </a:t>
            </a:r>
            <a:r>
              <a:rPr sz="2600" spc="-15" dirty="0">
                <a:solidFill>
                  <a:srgbClr val="001F5F"/>
                </a:solidFill>
                <a:latin typeface="Arial"/>
                <a:cs typeface="Arial"/>
              </a:rPr>
              <a:t>pitting</a:t>
            </a:r>
            <a:r>
              <a:rPr sz="2600" spc="-145" dirty="0">
                <a:solidFill>
                  <a:srgbClr val="001F5F"/>
                </a:solidFill>
                <a:latin typeface="Arial"/>
                <a:cs typeface="Arial"/>
              </a:rPr>
              <a:t> </a:t>
            </a:r>
            <a:r>
              <a:rPr sz="2600" spc="-135" dirty="0">
                <a:solidFill>
                  <a:srgbClr val="001F5F"/>
                </a:solidFill>
                <a:latin typeface="Arial"/>
                <a:cs typeface="Arial"/>
              </a:rPr>
              <a:t>edema</a:t>
            </a:r>
            <a:r>
              <a:rPr sz="2600" spc="-155" dirty="0">
                <a:solidFill>
                  <a:srgbClr val="001F5F"/>
                </a:solidFill>
                <a:latin typeface="Arial"/>
                <a:cs typeface="Arial"/>
              </a:rPr>
              <a:t> </a:t>
            </a:r>
            <a:r>
              <a:rPr sz="2600" spc="-20" dirty="0">
                <a:solidFill>
                  <a:srgbClr val="001F5F"/>
                </a:solidFill>
                <a:latin typeface="Arial"/>
                <a:cs typeface="Arial"/>
              </a:rPr>
              <a:t>or</a:t>
            </a:r>
            <a:r>
              <a:rPr sz="2600" spc="-125" dirty="0">
                <a:solidFill>
                  <a:srgbClr val="001F5F"/>
                </a:solidFill>
                <a:latin typeface="Arial"/>
                <a:cs typeface="Arial"/>
              </a:rPr>
              <a:t> </a:t>
            </a:r>
            <a:r>
              <a:rPr sz="2600" spc="-40" dirty="0">
                <a:solidFill>
                  <a:srgbClr val="001F5F"/>
                </a:solidFill>
                <a:latin typeface="Arial"/>
                <a:cs typeface="Arial"/>
              </a:rPr>
              <a:t>non-pitting</a:t>
            </a:r>
            <a:r>
              <a:rPr sz="2600" spc="-145" dirty="0">
                <a:solidFill>
                  <a:srgbClr val="001F5F"/>
                </a:solidFill>
                <a:latin typeface="Arial"/>
                <a:cs typeface="Arial"/>
              </a:rPr>
              <a:t> </a:t>
            </a:r>
            <a:r>
              <a:rPr sz="2600" spc="-135" dirty="0">
                <a:solidFill>
                  <a:srgbClr val="001F5F"/>
                </a:solidFill>
                <a:latin typeface="Arial"/>
                <a:cs typeface="Arial"/>
              </a:rPr>
              <a:t>edema</a:t>
            </a:r>
            <a:endParaRPr sz="2600">
              <a:latin typeface="Arial"/>
              <a:cs typeface="Arial"/>
            </a:endParaRPr>
          </a:p>
          <a:p>
            <a:pPr marL="535305" indent="-522605">
              <a:lnSpc>
                <a:spcPct val="100000"/>
              </a:lnSpc>
              <a:spcBef>
                <a:spcPts val="2190"/>
              </a:spcBef>
              <a:buChar char="•"/>
              <a:tabLst>
                <a:tab pos="621665" algn="l"/>
                <a:tab pos="622300" algn="l"/>
                <a:tab pos="1693545" algn="l"/>
              </a:tabLst>
            </a:pPr>
            <a:r>
              <a:rPr sz="2600" spc="5" dirty="0">
                <a:solidFill>
                  <a:srgbClr val="001F5F"/>
                </a:solidFill>
                <a:latin typeface="Arial"/>
                <a:cs typeface="Arial"/>
              </a:rPr>
              <a:t>Mild</a:t>
            </a:r>
            <a:r>
              <a:rPr sz="2600" spc="-135" dirty="0">
                <a:solidFill>
                  <a:srgbClr val="001F5F"/>
                </a:solidFill>
                <a:latin typeface="Arial"/>
                <a:cs typeface="Arial"/>
              </a:rPr>
              <a:t> </a:t>
            </a:r>
            <a:r>
              <a:rPr sz="2600" spc="-30" dirty="0">
                <a:solidFill>
                  <a:srgbClr val="001F5F"/>
                </a:solidFill>
                <a:latin typeface="Arial"/>
                <a:cs typeface="Arial"/>
              </a:rPr>
              <a:t>:	</a:t>
            </a:r>
            <a:r>
              <a:rPr sz="2600" spc="-90" dirty="0">
                <a:solidFill>
                  <a:srgbClr val="001F5F"/>
                </a:solidFill>
                <a:latin typeface="Arial"/>
                <a:cs typeface="Arial"/>
              </a:rPr>
              <a:t>facial </a:t>
            </a:r>
            <a:r>
              <a:rPr sz="2600" spc="-125" dirty="0">
                <a:solidFill>
                  <a:srgbClr val="001F5F"/>
                </a:solidFill>
                <a:latin typeface="Arial"/>
                <a:cs typeface="Arial"/>
              </a:rPr>
              <a:t>edema, </a:t>
            </a:r>
            <a:r>
              <a:rPr sz="2600" spc="-70" dirty="0">
                <a:solidFill>
                  <a:srgbClr val="001F5F"/>
                </a:solidFill>
                <a:latin typeface="Arial"/>
                <a:cs typeface="Arial"/>
              </a:rPr>
              <a:t>peripheral</a:t>
            </a:r>
            <a:r>
              <a:rPr sz="2600" spc="-240" dirty="0">
                <a:solidFill>
                  <a:srgbClr val="001F5F"/>
                </a:solidFill>
                <a:latin typeface="Arial"/>
                <a:cs typeface="Arial"/>
              </a:rPr>
              <a:t> </a:t>
            </a:r>
            <a:r>
              <a:rPr sz="2600" spc="-135" dirty="0">
                <a:solidFill>
                  <a:srgbClr val="001F5F"/>
                </a:solidFill>
                <a:latin typeface="Arial"/>
                <a:cs typeface="Arial"/>
              </a:rPr>
              <a:t>edema</a:t>
            </a:r>
            <a:endParaRPr sz="2600">
              <a:latin typeface="Arial"/>
              <a:cs typeface="Arial"/>
            </a:endParaRPr>
          </a:p>
          <a:p>
            <a:pPr marL="535305" indent="-522605">
              <a:lnSpc>
                <a:spcPct val="100000"/>
              </a:lnSpc>
              <a:spcBef>
                <a:spcPts val="2185"/>
              </a:spcBef>
              <a:buChar char="•"/>
              <a:tabLst>
                <a:tab pos="621665" algn="l"/>
                <a:tab pos="622300" algn="l"/>
                <a:tab pos="2191385" algn="l"/>
              </a:tabLst>
            </a:pPr>
            <a:r>
              <a:rPr sz="2600" spc="-60" dirty="0">
                <a:solidFill>
                  <a:srgbClr val="001F5F"/>
                </a:solidFill>
                <a:latin typeface="Arial"/>
                <a:cs typeface="Arial"/>
              </a:rPr>
              <a:t>Moderate:	</a:t>
            </a:r>
            <a:r>
              <a:rPr sz="2600" spc="-125" dirty="0">
                <a:solidFill>
                  <a:srgbClr val="001F5F"/>
                </a:solidFill>
                <a:latin typeface="Arial"/>
                <a:cs typeface="Arial"/>
              </a:rPr>
              <a:t>generalized</a:t>
            </a:r>
            <a:r>
              <a:rPr sz="2600" spc="-185" dirty="0">
                <a:solidFill>
                  <a:srgbClr val="001F5F"/>
                </a:solidFill>
                <a:latin typeface="Arial"/>
                <a:cs typeface="Arial"/>
              </a:rPr>
              <a:t> </a:t>
            </a:r>
            <a:r>
              <a:rPr sz="2600" spc="-135" dirty="0">
                <a:solidFill>
                  <a:srgbClr val="001F5F"/>
                </a:solidFill>
                <a:latin typeface="Arial"/>
                <a:cs typeface="Arial"/>
              </a:rPr>
              <a:t>edema</a:t>
            </a:r>
            <a:endParaRPr sz="2600">
              <a:latin typeface="Arial"/>
              <a:cs typeface="Arial"/>
            </a:endParaRPr>
          </a:p>
          <a:p>
            <a:pPr marL="535305" indent="-522605">
              <a:lnSpc>
                <a:spcPct val="100000"/>
              </a:lnSpc>
              <a:spcBef>
                <a:spcPts val="2185"/>
              </a:spcBef>
              <a:buChar char="•"/>
              <a:tabLst>
                <a:tab pos="621665" algn="l"/>
                <a:tab pos="622300" algn="l"/>
                <a:tab pos="1834514" algn="l"/>
              </a:tabLst>
            </a:pPr>
            <a:r>
              <a:rPr sz="2600" spc="-170" dirty="0">
                <a:solidFill>
                  <a:srgbClr val="001F5F"/>
                </a:solidFill>
                <a:latin typeface="Arial"/>
                <a:cs typeface="Arial"/>
              </a:rPr>
              <a:t>Severe:	</a:t>
            </a:r>
            <a:r>
              <a:rPr sz="2600" spc="-125" dirty="0">
                <a:solidFill>
                  <a:srgbClr val="001F5F"/>
                </a:solidFill>
                <a:latin typeface="Arial"/>
                <a:cs typeface="Arial"/>
              </a:rPr>
              <a:t>generalized </a:t>
            </a:r>
            <a:r>
              <a:rPr sz="2600" spc="-150" dirty="0">
                <a:solidFill>
                  <a:srgbClr val="001F5F"/>
                </a:solidFill>
                <a:latin typeface="Arial"/>
                <a:cs typeface="Arial"/>
              </a:rPr>
              <a:t>severe</a:t>
            </a:r>
            <a:r>
              <a:rPr sz="2600" spc="-215" dirty="0">
                <a:solidFill>
                  <a:srgbClr val="001F5F"/>
                </a:solidFill>
                <a:latin typeface="Arial"/>
                <a:cs typeface="Arial"/>
              </a:rPr>
              <a:t> </a:t>
            </a:r>
            <a:r>
              <a:rPr sz="2600" spc="-135" dirty="0">
                <a:solidFill>
                  <a:srgbClr val="001F5F"/>
                </a:solidFill>
                <a:latin typeface="Arial"/>
                <a:cs typeface="Arial"/>
              </a:rPr>
              <a:t>edema</a:t>
            </a:r>
            <a:endParaRPr sz="26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70815"/>
            <a:ext cx="3546475" cy="514350"/>
          </a:xfrm>
          <a:prstGeom prst="rect">
            <a:avLst/>
          </a:prstGeom>
        </p:spPr>
        <p:txBody>
          <a:bodyPr vert="horz" wrap="square" lIns="0" tIns="13335" rIns="0" bIns="0" rtlCol="0">
            <a:spAutoFit/>
          </a:bodyPr>
          <a:lstStyle/>
          <a:p>
            <a:pPr marL="12700">
              <a:lnSpc>
                <a:spcPct val="100000"/>
              </a:lnSpc>
              <a:spcBef>
                <a:spcPts val="105"/>
              </a:spcBef>
            </a:pPr>
            <a:r>
              <a:rPr sz="3200" spc="-195" dirty="0"/>
              <a:t>General</a:t>
            </a:r>
            <a:r>
              <a:rPr sz="3200" spc="-295" dirty="0"/>
              <a:t> </a:t>
            </a:r>
            <a:r>
              <a:rPr sz="3200" spc="-180" dirty="0"/>
              <a:t>examination</a:t>
            </a:r>
            <a:endParaRPr sz="3200"/>
          </a:p>
        </p:txBody>
      </p:sp>
      <p:sp>
        <p:nvSpPr>
          <p:cNvPr id="3" name="object 3"/>
          <p:cNvSpPr txBox="1"/>
          <p:nvPr/>
        </p:nvSpPr>
        <p:spPr>
          <a:xfrm>
            <a:off x="764540" y="562102"/>
            <a:ext cx="3248660" cy="6061075"/>
          </a:xfrm>
          <a:prstGeom prst="rect">
            <a:avLst/>
          </a:prstGeom>
        </p:spPr>
        <p:txBody>
          <a:bodyPr vert="horz" wrap="square" lIns="0" tIns="12065" rIns="0" bIns="0" rtlCol="0">
            <a:spAutoFit/>
          </a:bodyPr>
          <a:lstStyle/>
          <a:p>
            <a:pPr marL="299085" indent="-286385">
              <a:lnSpc>
                <a:spcPct val="100000"/>
              </a:lnSpc>
              <a:spcBef>
                <a:spcPts val="95"/>
              </a:spcBef>
              <a:buChar char="–"/>
              <a:tabLst>
                <a:tab pos="299720" algn="l"/>
              </a:tabLst>
            </a:pPr>
            <a:r>
              <a:rPr sz="2800" spc="-155" dirty="0">
                <a:solidFill>
                  <a:srgbClr val="001F5F"/>
                </a:solidFill>
                <a:latin typeface="Arial"/>
                <a:cs typeface="Arial"/>
              </a:rPr>
              <a:t>General</a:t>
            </a:r>
            <a:r>
              <a:rPr sz="2800" spc="-195" dirty="0">
                <a:solidFill>
                  <a:srgbClr val="001F5F"/>
                </a:solidFill>
                <a:latin typeface="Arial"/>
                <a:cs typeface="Arial"/>
              </a:rPr>
              <a:t> </a:t>
            </a:r>
            <a:r>
              <a:rPr sz="2800" spc="-155" dirty="0">
                <a:solidFill>
                  <a:srgbClr val="001F5F"/>
                </a:solidFill>
                <a:latin typeface="Arial"/>
                <a:cs typeface="Arial"/>
              </a:rPr>
              <a:t>Appearance</a:t>
            </a:r>
            <a:endParaRPr sz="2800">
              <a:latin typeface="Arial"/>
              <a:cs typeface="Arial"/>
            </a:endParaRPr>
          </a:p>
          <a:p>
            <a:pPr marL="299085" indent="-286385">
              <a:lnSpc>
                <a:spcPct val="100000"/>
              </a:lnSpc>
              <a:buChar char="–"/>
              <a:tabLst>
                <a:tab pos="299720" algn="l"/>
              </a:tabLst>
            </a:pPr>
            <a:r>
              <a:rPr sz="2800" spc="-204" dirty="0">
                <a:solidFill>
                  <a:srgbClr val="001F5F"/>
                </a:solidFill>
                <a:latin typeface="Arial"/>
                <a:cs typeface="Arial"/>
              </a:rPr>
              <a:t>Hands </a:t>
            </a:r>
            <a:r>
              <a:rPr sz="2800" spc="-135" dirty="0">
                <a:solidFill>
                  <a:srgbClr val="001F5F"/>
                </a:solidFill>
                <a:latin typeface="Arial"/>
                <a:cs typeface="Arial"/>
              </a:rPr>
              <a:t>and</a:t>
            </a:r>
            <a:r>
              <a:rPr sz="2800" spc="-60" dirty="0">
                <a:solidFill>
                  <a:srgbClr val="001F5F"/>
                </a:solidFill>
                <a:latin typeface="Arial"/>
                <a:cs typeface="Arial"/>
              </a:rPr>
              <a:t> </a:t>
            </a:r>
            <a:r>
              <a:rPr sz="2800" spc="-150" dirty="0">
                <a:solidFill>
                  <a:srgbClr val="001F5F"/>
                </a:solidFill>
                <a:latin typeface="Arial"/>
                <a:cs typeface="Arial"/>
              </a:rPr>
              <a:t>arms</a:t>
            </a:r>
            <a:endParaRPr sz="2800">
              <a:latin typeface="Arial"/>
              <a:cs typeface="Arial"/>
            </a:endParaRPr>
          </a:p>
          <a:p>
            <a:pPr marL="299085" indent="-286385">
              <a:lnSpc>
                <a:spcPct val="100000"/>
              </a:lnSpc>
              <a:buChar char="–"/>
              <a:tabLst>
                <a:tab pos="299720" algn="l"/>
              </a:tabLst>
            </a:pPr>
            <a:r>
              <a:rPr sz="2800" spc="-204" dirty="0">
                <a:solidFill>
                  <a:srgbClr val="001F5F"/>
                </a:solidFill>
                <a:latin typeface="Arial"/>
                <a:cs typeface="Arial"/>
              </a:rPr>
              <a:t>Skin</a:t>
            </a:r>
            <a:endParaRPr sz="2800">
              <a:latin typeface="Arial"/>
              <a:cs typeface="Arial"/>
            </a:endParaRPr>
          </a:p>
          <a:p>
            <a:pPr marL="299085" indent="-286385">
              <a:lnSpc>
                <a:spcPct val="100000"/>
              </a:lnSpc>
              <a:buChar char="–"/>
              <a:tabLst>
                <a:tab pos="299720" algn="l"/>
              </a:tabLst>
            </a:pPr>
            <a:r>
              <a:rPr sz="2800" spc="-275" dirty="0">
                <a:solidFill>
                  <a:srgbClr val="001F5F"/>
                </a:solidFill>
                <a:latin typeface="Arial"/>
                <a:cs typeface="Arial"/>
              </a:rPr>
              <a:t>Face</a:t>
            </a:r>
            <a:endParaRPr sz="2800">
              <a:latin typeface="Arial"/>
              <a:cs typeface="Arial"/>
            </a:endParaRPr>
          </a:p>
          <a:p>
            <a:pPr marL="299085" indent="-286385">
              <a:lnSpc>
                <a:spcPct val="100000"/>
              </a:lnSpc>
              <a:buChar char="–"/>
              <a:tabLst>
                <a:tab pos="299720" algn="l"/>
              </a:tabLst>
            </a:pPr>
            <a:r>
              <a:rPr sz="2800" spc="-305" dirty="0">
                <a:solidFill>
                  <a:srgbClr val="001F5F"/>
                </a:solidFill>
                <a:latin typeface="Arial"/>
                <a:cs typeface="Arial"/>
              </a:rPr>
              <a:t>Eyes</a:t>
            </a:r>
            <a:endParaRPr sz="2800">
              <a:latin typeface="Arial"/>
              <a:cs typeface="Arial"/>
            </a:endParaRPr>
          </a:p>
          <a:p>
            <a:pPr marL="299085" indent="-286385">
              <a:lnSpc>
                <a:spcPct val="100000"/>
              </a:lnSpc>
              <a:buChar char="–"/>
              <a:tabLst>
                <a:tab pos="299720" algn="l"/>
              </a:tabLst>
            </a:pPr>
            <a:r>
              <a:rPr sz="2800" spc="-10" dirty="0">
                <a:solidFill>
                  <a:srgbClr val="001F5F"/>
                </a:solidFill>
                <a:latin typeface="Arial"/>
                <a:cs typeface="Arial"/>
              </a:rPr>
              <a:t>Mouth</a:t>
            </a:r>
            <a:endParaRPr sz="2800">
              <a:latin typeface="Arial"/>
              <a:cs typeface="Arial"/>
            </a:endParaRPr>
          </a:p>
          <a:p>
            <a:pPr marL="299085" indent="-286385">
              <a:lnSpc>
                <a:spcPct val="100000"/>
              </a:lnSpc>
              <a:spcBef>
                <a:spcPts val="5"/>
              </a:spcBef>
              <a:buChar char="–"/>
              <a:tabLst>
                <a:tab pos="299720" algn="l"/>
              </a:tabLst>
            </a:pPr>
            <a:r>
              <a:rPr sz="2800" spc="-185" dirty="0">
                <a:solidFill>
                  <a:srgbClr val="001F5F"/>
                </a:solidFill>
                <a:latin typeface="Arial"/>
                <a:cs typeface="Arial"/>
              </a:rPr>
              <a:t>Neck</a:t>
            </a:r>
            <a:endParaRPr sz="2800">
              <a:latin typeface="Arial"/>
              <a:cs typeface="Arial"/>
            </a:endParaRPr>
          </a:p>
          <a:p>
            <a:pPr marL="299085" indent="-286385">
              <a:lnSpc>
                <a:spcPct val="100000"/>
              </a:lnSpc>
              <a:buChar char="–"/>
              <a:tabLst>
                <a:tab pos="299720" algn="l"/>
              </a:tabLst>
            </a:pPr>
            <a:r>
              <a:rPr sz="2800" spc="-185" dirty="0">
                <a:solidFill>
                  <a:srgbClr val="001F5F"/>
                </a:solidFill>
                <a:latin typeface="Arial"/>
                <a:cs typeface="Arial"/>
              </a:rPr>
              <a:t>Oedema</a:t>
            </a:r>
            <a:endParaRPr sz="2800">
              <a:latin typeface="Arial"/>
              <a:cs typeface="Arial"/>
            </a:endParaRPr>
          </a:p>
          <a:p>
            <a:pPr marL="299085" indent="-286385">
              <a:lnSpc>
                <a:spcPts val="3350"/>
              </a:lnSpc>
              <a:buChar char="–"/>
              <a:tabLst>
                <a:tab pos="299720" algn="l"/>
              </a:tabLst>
            </a:pPr>
            <a:r>
              <a:rPr sz="2800" spc="-185" dirty="0">
                <a:solidFill>
                  <a:srgbClr val="001F5F"/>
                </a:solidFill>
                <a:latin typeface="Arial"/>
                <a:cs typeface="Arial"/>
              </a:rPr>
              <a:t>Lymph</a:t>
            </a:r>
            <a:r>
              <a:rPr sz="2800" spc="-130" dirty="0">
                <a:solidFill>
                  <a:srgbClr val="001F5F"/>
                </a:solidFill>
                <a:latin typeface="Arial"/>
                <a:cs typeface="Arial"/>
              </a:rPr>
              <a:t> </a:t>
            </a:r>
            <a:r>
              <a:rPr sz="2800" spc="-155" dirty="0">
                <a:solidFill>
                  <a:srgbClr val="001F5F"/>
                </a:solidFill>
                <a:latin typeface="Arial"/>
                <a:cs typeface="Arial"/>
              </a:rPr>
              <a:t>nodes</a:t>
            </a:r>
            <a:endParaRPr sz="2800">
              <a:latin typeface="Arial"/>
              <a:cs typeface="Arial"/>
            </a:endParaRPr>
          </a:p>
          <a:p>
            <a:pPr marL="299085" indent="-286385">
              <a:lnSpc>
                <a:spcPts val="3829"/>
              </a:lnSpc>
              <a:buChar char="–"/>
              <a:tabLst>
                <a:tab pos="299720" algn="l"/>
              </a:tabLst>
            </a:pPr>
            <a:r>
              <a:rPr sz="3200" spc="-80" dirty="0">
                <a:solidFill>
                  <a:srgbClr val="001F5F"/>
                </a:solidFill>
                <a:latin typeface="Arial"/>
                <a:cs typeface="Arial"/>
              </a:rPr>
              <a:t>Vital</a:t>
            </a:r>
            <a:r>
              <a:rPr sz="3200" spc="-160" dirty="0">
                <a:solidFill>
                  <a:srgbClr val="001F5F"/>
                </a:solidFill>
                <a:latin typeface="Arial"/>
                <a:cs typeface="Arial"/>
              </a:rPr>
              <a:t> </a:t>
            </a:r>
            <a:r>
              <a:rPr sz="3200" spc="-280" dirty="0">
                <a:solidFill>
                  <a:srgbClr val="001F5F"/>
                </a:solidFill>
                <a:latin typeface="Arial"/>
                <a:cs typeface="Arial"/>
              </a:rPr>
              <a:t>Signs</a:t>
            </a:r>
            <a:endParaRPr sz="3200">
              <a:latin typeface="Arial"/>
              <a:cs typeface="Arial"/>
            </a:endParaRPr>
          </a:p>
          <a:p>
            <a:pPr marL="698500" lvl="1" indent="-228600">
              <a:lnSpc>
                <a:spcPct val="100000"/>
              </a:lnSpc>
              <a:spcBef>
                <a:spcPts val="15"/>
              </a:spcBef>
              <a:buChar char="•"/>
              <a:tabLst>
                <a:tab pos="699135" algn="l"/>
              </a:tabLst>
            </a:pPr>
            <a:r>
              <a:rPr sz="2800" spc="-135" dirty="0">
                <a:solidFill>
                  <a:srgbClr val="001F5F"/>
                </a:solidFill>
                <a:latin typeface="Arial"/>
                <a:cs typeface="Arial"/>
              </a:rPr>
              <a:t>Temperature</a:t>
            </a:r>
            <a:endParaRPr sz="2800">
              <a:latin typeface="Arial"/>
              <a:cs typeface="Arial"/>
            </a:endParaRPr>
          </a:p>
          <a:p>
            <a:pPr marL="698500" lvl="1" indent="-228600">
              <a:lnSpc>
                <a:spcPct val="100000"/>
              </a:lnSpc>
              <a:spcBef>
                <a:spcPts val="5"/>
              </a:spcBef>
              <a:buChar char="•"/>
              <a:tabLst>
                <a:tab pos="699135" algn="l"/>
              </a:tabLst>
            </a:pPr>
            <a:r>
              <a:rPr sz="2800" spc="-195" dirty="0">
                <a:solidFill>
                  <a:srgbClr val="001F5F"/>
                </a:solidFill>
                <a:latin typeface="Arial"/>
                <a:cs typeface="Arial"/>
              </a:rPr>
              <a:t>Pulse</a:t>
            </a:r>
            <a:endParaRPr sz="2800">
              <a:latin typeface="Arial"/>
              <a:cs typeface="Arial"/>
            </a:endParaRPr>
          </a:p>
          <a:p>
            <a:pPr marL="698500" lvl="1" indent="-228600">
              <a:lnSpc>
                <a:spcPct val="100000"/>
              </a:lnSpc>
              <a:buChar char="•"/>
              <a:tabLst>
                <a:tab pos="699135" algn="l"/>
              </a:tabLst>
            </a:pPr>
            <a:r>
              <a:rPr sz="2800" spc="-125" dirty="0">
                <a:solidFill>
                  <a:srgbClr val="001F5F"/>
                </a:solidFill>
                <a:latin typeface="Arial"/>
                <a:cs typeface="Arial"/>
              </a:rPr>
              <a:t>Respiration</a:t>
            </a:r>
            <a:r>
              <a:rPr sz="2800" spc="-155" dirty="0">
                <a:solidFill>
                  <a:srgbClr val="001F5F"/>
                </a:solidFill>
                <a:latin typeface="Arial"/>
                <a:cs typeface="Arial"/>
              </a:rPr>
              <a:t> </a:t>
            </a:r>
            <a:r>
              <a:rPr sz="2800" spc="-195" dirty="0">
                <a:solidFill>
                  <a:srgbClr val="001F5F"/>
                </a:solidFill>
                <a:latin typeface="Arial"/>
                <a:cs typeface="Arial"/>
              </a:rPr>
              <a:t>Rate</a:t>
            </a:r>
            <a:endParaRPr sz="2800">
              <a:latin typeface="Arial"/>
              <a:cs typeface="Arial"/>
            </a:endParaRPr>
          </a:p>
          <a:p>
            <a:pPr marL="698500" lvl="1" indent="-228600">
              <a:lnSpc>
                <a:spcPct val="100000"/>
              </a:lnSpc>
              <a:buChar char="•"/>
              <a:tabLst>
                <a:tab pos="699135" algn="l"/>
              </a:tabLst>
            </a:pPr>
            <a:r>
              <a:rPr sz="2800" spc="-120" dirty="0">
                <a:solidFill>
                  <a:srgbClr val="001F5F"/>
                </a:solidFill>
                <a:latin typeface="Arial"/>
                <a:cs typeface="Arial"/>
              </a:rPr>
              <a:t>Blood</a:t>
            </a:r>
            <a:r>
              <a:rPr sz="2800" spc="-150" dirty="0">
                <a:solidFill>
                  <a:srgbClr val="001F5F"/>
                </a:solidFill>
                <a:latin typeface="Arial"/>
                <a:cs typeface="Arial"/>
              </a:rPr>
              <a:t> </a:t>
            </a:r>
            <a:r>
              <a:rPr sz="2800" spc="-185" dirty="0">
                <a:solidFill>
                  <a:srgbClr val="001F5F"/>
                </a:solidFill>
                <a:latin typeface="Arial"/>
                <a:cs typeface="Arial"/>
              </a:rPr>
              <a:t>Pressure</a:t>
            </a:r>
            <a:endParaRPr sz="28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5510" y="685800"/>
            <a:ext cx="8884816" cy="5257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342" y="530478"/>
            <a:ext cx="2912110" cy="574040"/>
          </a:xfrm>
          <a:prstGeom prst="rect">
            <a:avLst/>
          </a:prstGeom>
        </p:spPr>
        <p:txBody>
          <a:bodyPr vert="horz" wrap="square" lIns="0" tIns="12700" rIns="0" bIns="0" rtlCol="0">
            <a:spAutoFit/>
          </a:bodyPr>
          <a:lstStyle/>
          <a:p>
            <a:pPr marL="12700">
              <a:lnSpc>
                <a:spcPct val="100000"/>
              </a:lnSpc>
              <a:spcBef>
                <a:spcPts val="100"/>
              </a:spcBef>
            </a:pPr>
            <a:r>
              <a:rPr spc="-180" dirty="0"/>
              <a:t>Grading</a:t>
            </a:r>
            <a:r>
              <a:rPr spc="-330" dirty="0"/>
              <a:t> </a:t>
            </a:r>
            <a:r>
              <a:rPr spc="-215" dirty="0"/>
              <a:t>Edema</a:t>
            </a:r>
          </a:p>
        </p:txBody>
      </p:sp>
      <p:sp>
        <p:nvSpPr>
          <p:cNvPr id="3" name="object 3"/>
          <p:cNvSpPr/>
          <p:nvPr/>
        </p:nvSpPr>
        <p:spPr>
          <a:xfrm>
            <a:off x="304800" y="1828800"/>
            <a:ext cx="4381500" cy="3505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876800" y="1828800"/>
            <a:ext cx="4267199" cy="35052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274320"/>
            <a:ext cx="8229600" cy="1143000"/>
          </a:xfrm>
          <a:custGeom>
            <a:avLst/>
            <a:gdLst/>
            <a:ahLst/>
            <a:cxnLst/>
            <a:rect l="l" t="t" r="r" b="b"/>
            <a:pathLst>
              <a:path w="8229600" h="1143000">
                <a:moveTo>
                  <a:pt x="0" y="1143000"/>
                </a:moveTo>
                <a:lnTo>
                  <a:pt x="8229600" y="1143000"/>
                </a:lnTo>
                <a:lnTo>
                  <a:pt x="8229600" y="0"/>
                </a:lnTo>
                <a:lnTo>
                  <a:pt x="0" y="0"/>
                </a:lnTo>
                <a:lnTo>
                  <a:pt x="0" y="1143000"/>
                </a:lnTo>
                <a:close/>
              </a:path>
            </a:pathLst>
          </a:custGeom>
          <a:solidFill>
            <a:srgbClr val="C0504D"/>
          </a:solidFill>
        </p:spPr>
        <p:txBody>
          <a:bodyPr wrap="square" lIns="0" tIns="0" rIns="0" bIns="0" rtlCol="0"/>
          <a:lstStyle/>
          <a:p>
            <a:endParaRPr/>
          </a:p>
        </p:txBody>
      </p:sp>
      <p:sp>
        <p:nvSpPr>
          <p:cNvPr id="3" name="object 3"/>
          <p:cNvSpPr txBox="1">
            <a:spLocks noGrp="1"/>
          </p:cNvSpPr>
          <p:nvPr>
            <p:ph type="title"/>
          </p:nvPr>
        </p:nvSpPr>
        <p:spPr>
          <a:xfrm>
            <a:off x="696874" y="530478"/>
            <a:ext cx="7747634" cy="574040"/>
          </a:xfrm>
          <a:prstGeom prst="rect">
            <a:avLst/>
          </a:prstGeom>
        </p:spPr>
        <p:txBody>
          <a:bodyPr vert="horz" wrap="square" lIns="0" tIns="12700" rIns="0" bIns="0" rtlCol="0">
            <a:spAutoFit/>
          </a:bodyPr>
          <a:lstStyle/>
          <a:p>
            <a:pPr marL="12700">
              <a:lnSpc>
                <a:spcPct val="100000"/>
              </a:lnSpc>
              <a:spcBef>
                <a:spcPts val="100"/>
              </a:spcBef>
            </a:pPr>
            <a:r>
              <a:rPr b="0" spc="-110" dirty="0">
                <a:solidFill>
                  <a:srgbClr val="FFFFFF"/>
                </a:solidFill>
                <a:latin typeface="Arial"/>
                <a:cs typeface="Arial"/>
              </a:rPr>
              <a:t>Protruded </a:t>
            </a:r>
            <a:r>
              <a:rPr b="0" spc="-175" dirty="0">
                <a:solidFill>
                  <a:srgbClr val="FFFFFF"/>
                </a:solidFill>
                <a:latin typeface="Arial"/>
                <a:cs typeface="Arial"/>
              </a:rPr>
              <a:t>eyeballs </a:t>
            </a:r>
            <a:r>
              <a:rPr b="0" spc="-170" dirty="0">
                <a:solidFill>
                  <a:srgbClr val="FFFFFF"/>
                </a:solidFill>
                <a:latin typeface="Arial"/>
                <a:cs typeface="Arial"/>
              </a:rPr>
              <a:t>and </a:t>
            </a:r>
            <a:r>
              <a:rPr b="0" spc="-50" dirty="0">
                <a:solidFill>
                  <a:srgbClr val="FFFFFF"/>
                </a:solidFill>
                <a:latin typeface="Arial"/>
                <a:cs typeface="Arial"/>
              </a:rPr>
              <a:t>periorbital</a:t>
            </a:r>
            <a:r>
              <a:rPr b="0" spc="-380" dirty="0">
                <a:solidFill>
                  <a:srgbClr val="FFFFFF"/>
                </a:solidFill>
                <a:latin typeface="Arial"/>
                <a:cs typeface="Arial"/>
              </a:rPr>
              <a:t> </a:t>
            </a:r>
            <a:r>
              <a:rPr b="0" spc="-190" dirty="0">
                <a:solidFill>
                  <a:srgbClr val="FFFFFF"/>
                </a:solidFill>
                <a:latin typeface="Arial"/>
                <a:cs typeface="Arial"/>
              </a:rPr>
              <a:t>edema</a:t>
            </a:r>
          </a:p>
        </p:txBody>
      </p:sp>
      <p:sp>
        <p:nvSpPr>
          <p:cNvPr id="4" name="object 4"/>
          <p:cNvSpPr/>
          <p:nvPr/>
        </p:nvSpPr>
        <p:spPr>
          <a:xfrm>
            <a:off x="2410967" y="1700783"/>
            <a:ext cx="4378452" cy="45369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6110" y="145491"/>
            <a:ext cx="2811780" cy="635000"/>
          </a:xfrm>
          <a:prstGeom prst="rect">
            <a:avLst/>
          </a:prstGeom>
        </p:spPr>
        <p:txBody>
          <a:bodyPr vert="horz" wrap="square" lIns="0" tIns="12065" rIns="0" bIns="0" rtlCol="0">
            <a:spAutoFit/>
          </a:bodyPr>
          <a:lstStyle/>
          <a:p>
            <a:pPr marL="12700">
              <a:lnSpc>
                <a:spcPct val="100000"/>
              </a:lnSpc>
              <a:spcBef>
                <a:spcPts val="95"/>
              </a:spcBef>
            </a:pPr>
            <a:r>
              <a:rPr sz="4000" spc="-305" dirty="0"/>
              <a:t>Lymph</a:t>
            </a:r>
            <a:r>
              <a:rPr sz="4000" spc="-390" dirty="0"/>
              <a:t> </a:t>
            </a:r>
            <a:r>
              <a:rPr sz="4000" spc="-185" dirty="0"/>
              <a:t>nodes</a:t>
            </a:r>
            <a:endParaRPr sz="4000"/>
          </a:p>
        </p:txBody>
      </p:sp>
      <p:sp>
        <p:nvSpPr>
          <p:cNvPr id="3" name="object 3"/>
          <p:cNvSpPr txBox="1"/>
          <p:nvPr/>
        </p:nvSpPr>
        <p:spPr>
          <a:xfrm>
            <a:off x="231140" y="915060"/>
            <a:ext cx="8428355" cy="1348740"/>
          </a:xfrm>
          <a:prstGeom prst="rect">
            <a:avLst/>
          </a:prstGeom>
        </p:spPr>
        <p:txBody>
          <a:bodyPr vert="horz" wrap="square" lIns="0" tIns="55244" rIns="0" bIns="0" rtlCol="0">
            <a:spAutoFit/>
          </a:bodyPr>
          <a:lstStyle/>
          <a:p>
            <a:pPr marL="622300" indent="-609600">
              <a:lnSpc>
                <a:spcPct val="100000"/>
              </a:lnSpc>
              <a:spcBef>
                <a:spcPts val="434"/>
              </a:spcBef>
              <a:buChar char="•"/>
              <a:tabLst>
                <a:tab pos="621665" algn="l"/>
                <a:tab pos="622300" algn="l"/>
              </a:tabLst>
            </a:pPr>
            <a:r>
              <a:rPr sz="2800" spc="-204" dirty="0">
                <a:solidFill>
                  <a:srgbClr val="001F5F"/>
                </a:solidFill>
                <a:latin typeface="Arial"/>
                <a:cs typeface="Arial"/>
              </a:rPr>
              <a:t>The </a:t>
            </a:r>
            <a:r>
              <a:rPr sz="2800" spc="-80" dirty="0">
                <a:solidFill>
                  <a:srgbClr val="001F5F"/>
                </a:solidFill>
                <a:latin typeface="Arial"/>
                <a:cs typeface="Arial"/>
              </a:rPr>
              <a:t>lymph </a:t>
            </a:r>
            <a:r>
              <a:rPr sz="2800" spc="-155" dirty="0">
                <a:solidFill>
                  <a:srgbClr val="001F5F"/>
                </a:solidFill>
                <a:latin typeface="Arial"/>
                <a:cs typeface="Arial"/>
              </a:rPr>
              <a:t>nodes </a:t>
            </a:r>
            <a:r>
              <a:rPr sz="2800" spc="-130" dirty="0">
                <a:solidFill>
                  <a:srgbClr val="001F5F"/>
                </a:solidFill>
                <a:latin typeface="Arial"/>
                <a:cs typeface="Arial"/>
              </a:rPr>
              <a:t>are </a:t>
            </a:r>
            <a:r>
              <a:rPr sz="2800" spc="-50" dirty="0">
                <a:solidFill>
                  <a:srgbClr val="001F5F"/>
                </a:solidFill>
                <a:latin typeface="Arial"/>
                <a:cs typeface="Arial"/>
              </a:rPr>
              <a:t>distributed </a:t>
            </a:r>
            <a:r>
              <a:rPr sz="2800" spc="-60" dirty="0">
                <a:solidFill>
                  <a:srgbClr val="001F5F"/>
                </a:solidFill>
                <a:latin typeface="Arial"/>
                <a:cs typeface="Arial"/>
              </a:rPr>
              <a:t>all </a:t>
            </a:r>
            <a:r>
              <a:rPr sz="2800" spc="-100" dirty="0">
                <a:solidFill>
                  <a:srgbClr val="001F5F"/>
                </a:solidFill>
                <a:latin typeface="Arial"/>
                <a:cs typeface="Arial"/>
              </a:rPr>
              <a:t>over </a:t>
            </a:r>
            <a:r>
              <a:rPr sz="2800" spc="-35" dirty="0">
                <a:solidFill>
                  <a:srgbClr val="001F5F"/>
                </a:solidFill>
                <a:latin typeface="Arial"/>
                <a:cs typeface="Arial"/>
              </a:rPr>
              <a:t>the</a:t>
            </a:r>
            <a:r>
              <a:rPr sz="2800" spc="-315" dirty="0">
                <a:solidFill>
                  <a:srgbClr val="001F5F"/>
                </a:solidFill>
                <a:latin typeface="Arial"/>
                <a:cs typeface="Arial"/>
              </a:rPr>
              <a:t> </a:t>
            </a:r>
            <a:r>
              <a:rPr sz="2800" spc="-105" dirty="0">
                <a:solidFill>
                  <a:srgbClr val="001F5F"/>
                </a:solidFill>
                <a:latin typeface="Arial"/>
                <a:cs typeface="Arial"/>
              </a:rPr>
              <a:t>body</a:t>
            </a:r>
            <a:endParaRPr sz="2800">
              <a:latin typeface="Arial"/>
              <a:cs typeface="Arial"/>
            </a:endParaRPr>
          </a:p>
          <a:p>
            <a:pPr marL="622300" marR="5080" indent="-609600">
              <a:lnSpc>
                <a:spcPts val="3020"/>
              </a:lnSpc>
              <a:spcBef>
                <a:spcPts val="720"/>
              </a:spcBef>
              <a:buChar char="•"/>
              <a:tabLst>
                <a:tab pos="621665" algn="l"/>
                <a:tab pos="622300" algn="l"/>
              </a:tabLst>
            </a:pPr>
            <a:r>
              <a:rPr sz="2800" spc="-204" dirty="0">
                <a:solidFill>
                  <a:srgbClr val="001F5F"/>
                </a:solidFill>
                <a:latin typeface="Arial"/>
                <a:cs typeface="Arial"/>
              </a:rPr>
              <a:t>The </a:t>
            </a:r>
            <a:r>
              <a:rPr sz="2800" spc="-130" dirty="0">
                <a:solidFill>
                  <a:srgbClr val="001F5F"/>
                </a:solidFill>
                <a:latin typeface="Arial"/>
                <a:cs typeface="Arial"/>
              </a:rPr>
              <a:t>general </a:t>
            </a:r>
            <a:r>
              <a:rPr sz="2800" spc="-145" dirty="0">
                <a:solidFill>
                  <a:srgbClr val="001F5F"/>
                </a:solidFill>
                <a:latin typeface="Arial"/>
                <a:cs typeface="Arial"/>
              </a:rPr>
              <a:t>physical </a:t>
            </a:r>
            <a:r>
              <a:rPr sz="2800" spc="-100" dirty="0">
                <a:solidFill>
                  <a:srgbClr val="001F5F"/>
                </a:solidFill>
                <a:latin typeface="Arial"/>
                <a:cs typeface="Arial"/>
              </a:rPr>
              <a:t>examination </a:t>
            </a:r>
            <a:r>
              <a:rPr sz="2800" spc="-185" dirty="0">
                <a:solidFill>
                  <a:srgbClr val="001F5F"/>
                </a:solidFill>
                <a:latin typeface="Arial"/>
                <a:cs typeface="Arial"/>
              </a:rPr>
              <a:t>can </a:t>
            </a:r>
            <a:r>
              <a:rPr sz="2800" spc="-80" dirty="0">
                <a:solidFill>
                  <a:srgbClr val="001F5F"/>
                </a:solidFill>
                <a:latin typeface="Arial"/>
                <a:cs typeface="Arial"/>
              </a:rPr>
              <a:t>only </a:t>
            </a:r>
            <a:r>
              <a:rPr sz="2800" spc="-95" dirty="0">
                <a:solidFill>
                  <a:srgbClr val="001F5F"/>
                </a:solidFill>
                <a:latin typeface="Arial"/>
                <a:cs typeface="Arial"/>
              </a:rPr>
              <a:t>palpate </a:t>
            </a:r>
            <a:r>
              <a:rPr sz="2800" spc="-35" dirty="0">
                <a:solidFill>
                  <a:srgbClr val="001F5F"/>
                </a:solidFill>
                <a:latin typeface="Arial"/>
                <a:cs typeface="Arial"/>
              </a:rPr>
              <a:t>the  </a:t>
            </a:r>
            <a:r>
              <a:rPr sz="2800" spc="-90" dirty="0">
                <a:solidFill>
                  <a:srgbClr val="001F5F"/>
                </a:solidFill>
                <a:latin typeface="Arial"/>
                <a:cs typeface="Arial"/>
              </a:rPr>
              <a:t>superficial </a:t>
            </a:r>
            <a:r>
              <a:rPr sz="2800" spc="-80" dirty="0">
                <a:solidFill>
                  <a:srgbClr val="001F5F"/>
                </a:solidFill>
                <a:latin typeface="Arial"/>
                <a:cs typeface="Arial"/>
              </a:rPr>
              <a:t>lymph</a:t>
            </a:r>
            <a:r>
              <a:rPr sz="2800" spc="-175" dirty="0">
                <a:solidFill>
                  <a:srgbClr val="001F5F"/>
                </a:solidFill>
                <a:latin typeface="Arial"/>
                <a:cs typeface="Arial"/>
              </a:rPr>
              <a:t> </a:t>
            </a:r>
            <a:r>
              <a:rPr sz="2800" spc="-105" dirty="0">
                <a:solidFill>
                  <a:srgbClr val="001F5F"/>
                </a:solidFill>
                <a:latin typeface="Arial"/>
                <a:cs typeface="Arial"/>
              </a:rPr>
              <a:t>notes</a:t>
            </a:r>
            <a:endParaRPr sz="2800">
              <a:latin typeface="Arial"/>
              <a:cs typeface="Arial"/>
            </a:endParaRPr>
          </a:p>
        </p:txBody>
      </p:sp>
      <p:sp>
        <p:nvSpPr>
          <p:cNvPr id="4" name="object 4"/>
          <p:cNvSpPr/>
          <p:nvPr/>
        </p:nvSpPr>
        <p:spPr>
          <a:xfrm>
            <a:off x="4876800" y="2819400"/>
            <a:ext cx="3886200" cy="35509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3400" y="2438400"/>
            <a:ext cx="3380232" cy="41148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6642" y="259207"/>
            <a:ext cx="6887209" cy="513715"/>
          </a:xfrm>
          <a:prstGeom prst="rect">
            <a:avLst/>
          </a:prstGeom>
        </p:spPr>
        <p:txBody>
          <a:bodyPr vert="horz" wrap="square" lIns="0" tIns="12700" rIns="0" bIns="0" rtlCol="0">
            <a:spAutoFit/>
          </a:bodyPr>
          <a:lstStyle/>
          <a:p>
            <a:pPr marL="12700">
              <a:lnSpc>
                <a:spcPct val="100000"/>
              </a:lnSpc>
              <a:spcBef>
                <a:spcPts val="100"/>
              </a:spcBef>
            </a:pPr>
            <a:r>
              <a:rPr sz="3200" spc="-155" dirty="0"/>
              <a:t>Palpating </a:t>
            </a:r>
            <a:r>
              <a:rPr sz="3200" spc="-180" dirty="0"/>
              <a:t>Anterior </a:t>
            </a:r>
            <a:r>
              <a:rPr sz="3200" spc="-210" dirty="0"/>
              <a:t>Cervical </a:t>
            </a:r>
            <a:r>
              <a:rPr sz="3200" spc="-245" dirty="0"/>
              <a:t>Lymph</a:t>
            </a:r>
            <a:r>
              <a:rPr sz="3200" spc="-560" dirty="0"/>
              <a:t> </a:t>
            </a:r>
            <a:r>
              <a:rPr sz="3200" spc="-120" dirty="0"/>
              <a:t>Nodes</a:t>
            </a:r>
            <a:endParaRPr sz="3200"/>
          </a:p>
        </p:txBody>
      </p:sp>
      <p:sp>
        <p:nvSpPr>
          <p:cNvPr id="3" name="object 3"/>
          <p:cNvSpPr/>
          <p:nvPr/>
        </p:nvSpPr>
        <p:spPr>
          <a:xfrm>
            <a:off x="914400" y="1066800"/>
            <a:ext cx="7086600" cy="53157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680" y="530478"/>
            <a:ext cx="6631940" cy="574040"/>
          </a:xfrm>
          <a:prstGeom prst="rect">
            <a:avLst/>
          </a:prstGeom>
        </p:spPr>
        <p:txBody>
          <a:bodyPr vert="horz" wrap="square" lIns="0" tIns="12700" rIns="0" bIns="0" rtlCol="0">
            <a:spAutoFit/>
          </a:bodyPr>
          <a:lstStyle/>
          <a:p>
            <a:pPr marL="12700">
              <a:lnSpc>
                <a:spcPct val="100000"/>
              </a:lnSpc>
              <a:spcBef>
                <a:spcPts val="100"/>
              </a:spcBef>
            </a:pPr>
            <a:r>
              <a:rPr spc="-275" dirty="0"/>
              <a:t>Lymph </a:t>
            </a:r>
            <a:r>
              <a:rPr spc="-165" dirty="0"/>
              <a:t>nodes </a:t>
            </a:r>
            <a:r>
              <a:rPr spc="-150" dirty="0"/>
              <a:t>of </a:t>
            </a:r>
            <a:r>
              <a:rPr spc="-215" dirty="0"/>
              <a:t>the </a:t>
            </a:r>
            <a:r>
              <a:rPr spc="-190" dirty="0"/>
              <a:t>head </a:t>
            </a:r>
            <a:r>
              <a:rPr spc="-165" dirty="0"/>
              <a:t>and</a:t>
            </a:r>
            <a:r>
              <a:rPr spc="-675" dirty="0"/>
              <a:t> </a:t>
            </a:r>
            <a:r>
              <a:rPr spc="-260" dirty="0"/>
              <a:t>neck</a:t>
            </a:r>
          </a:p>
        </p:txBody>
      </p:sp>
      <p:sp>
        <p:nvSpPr>
          <p:cNvPr id="3" name="object 3"/>
          <p:cNvSpPr/>
          <p:nvPr/>
        </p:nvSpPr>
        <p:spPr>
          <a:xfrm>
            <a:off x="914400" y="1143000"/>
            <a:ext cx="7213092" cy="5410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52400"/>
            <a:ext cx="8229600" cy="411480"/>
          </a:xfrm>
          <a:custGeom>
            <a:avLst/>
            <a:gdLst/>
            <a:ahLst/>
            <a:cxnLst/>
            <a:rect l="l" t="t" r="r" b="b"/>
            <a:pathLst>
              <a:path w="8229600" h="411480">
                <a:moveTo>
                  <a:pt x="0" y="411479"/>
                </a:moveTo>
                <a:lnTo>
                  <a:pt x="8229600" y="411479"/>
                </a:lnTo>
                <a:lnTo>
                  <a:pt x="8229600" y="0"/>
                </a:lnTo>
                <a:lnTo>
                  <a:pt x="0" y="0"/>
                </a:lnTo>
                <a:lnTo>
                  <a:pt x="0" y="411479"/>
                </a:lnTo>
                <a:close/>
              </a:path>
            </a:pathLst>
          </a:custGeom>
          <a:solidFill>
            <a:srgbClr val="C0504D"/>
          </a:solidFill>
        </p:spPr>
        <p:txBody>
          <a:bodyPr wrap="square" lIns="0" tIns="0" rIns="0" bIns="0" rtlCol="0"/>
          <a:lstStyle/>
          <a:p>
            <a:endParaRPr/>
          </a:p>
        </p:txBody>
      </p:sp>
      <p:sp>
        <p:nvSpPr>
          <p:cNvPr id="3" name="object 3"/>
          <p:cNvSpPr txBox="1">
            <a:spLocks noGrp="1"/>
          </p:cNvSpPr>
          <p:nvPr>
            <p:ph type="title"/>
          </p:nvPr>
        </p:nvSpPr>
        <p:spPr>
          <a:xfrm>
            <a:off x="2409825" y="8636"/>
            <a:ext cx="4323715" cy="635000"/>
          </a:xfrm>
          <a:prstGeom prst="rect">
            <a:avLst/>
          </a:prstGeom>
        </p:spPr>
        <p:txBody>
          <a:bodyPr vert="horz" wrap="square" lIns="0" tIns="12065" rIns="0" bIns="0" rtlCol="0">
            <a:spAutoFit/>
          </a:bodyPr>
          <a:lstStyle/>
          <a:p>
            <a:pPr marL="12700">
              <a:lnSpc>
                <a:spcPct val="100000"/>
              </a:lnSpc>
              <a:spcBef>
                <a:spcPts val="95"/>
              </a:spcBef>
            </a:pPr>
            <a:r>
              <a:rPr sz="4000" spc="-265" dirty="0">
                <a:solidFill>
                  <a:srgbClr val="FFFFFF"/>
                </a:solidFill>
              </a:rPr>
              <a:t>Cervical</a:t>
            </a:r>
            <a:r>
              <a:rPr sz="4000" spc="-330" dirty="0">
                <a:solidFill>
                  <a:srgbClr val="FFFFFF"/>
                </a:solidFill>
              </a:rPr>
              <a:t> </a:t>
            </a:r>
            <a:r>
              <a:rPr sz="4000" spc="-210" dirty="0">
                <a:solidFill>
                  <a:srgbClr val="FFFFFF"/>
                </a:solidFill>
              </a:rPr>
              <a:t>adenopathy</a:t>
            </a:r>
            <a:endParaRPr sz="4000"/>
          </a:p>
        </p:txBody>
      </p:sp>
      <p:sp>
        <p:nvSpPr>
          <p:cNvPr id="4" name="object 4"/>
          <p:cNvSpPr/>
          <p:nvPr/>
        </p:nvSpPr>
        <p:spPr>
          <a:xfrm>
            <a:off x="228600" y="838200"/>
            <a:ext cx="3733800" cy="280111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666494" y="6049771"/>
            <a:ext cx="5664835" cy="757555"/>
          </a:xfrm>
          <a:prstGeom prst="rect">
            <a:avLst/>
          </a:prstGeom>
        </p:spPr>
        <p:txBody>
          <a:bodyPr vert="horz" wrap="square" lIns="0" tIns="12700" rIns="0" bIns="0" rtlCol="0">
            <a:spAutoFit/>
          </a:bodyPr>
          <a:lstStyle/>
          <a:p>
            <a:pPr marL="12700" marR="5080">
              <a:lnSpc>
                <a:spcPct val="100000"/>
              </a:lnSpc>
              <a:spcBef>
                <a:spcPts val="100"/>
              </a:spcBef>
            </a:pPr>
            <a:r>
              <a:rPr sz="2400" spc="-135" dirty="0">
                <a:latin typeface="Arial"/>
                <a:cs typeface="Arial"/>
              </a:rPr>
              <a:t>Massive </a:t>
            </a:r>
            <a:r>
              <a:rPr sz="2400" spc="-25" dirty="0">
                <a:latin typeface="Arial"/>
                <a:cs typeface="Arial"/>
              </a:rPr>
              <a:t>right </a:t>
            </a:r>
            <a:r>
              <a:rPr sz="2400" spc="-120" dirty="0">
                <a:latin typeface="Arial"/>
                <a:cs typeface="Arial"/>
              </a:rPr>
              <a:t>side </a:t>
            </a:r>
            <a:r>
              <a:rPr sz="2400" spc="-95" dirty="0">
                <a:latin typeface="Arial"/>
                <a:cs typeface="Arial"/>
              </a:rPr>
              <a:t>cervical adenopathy </a:t>
            </a:r>
            <a:r>
              <a:rPr sz="2400" spc="-100" dirty="0">
                <a:latin typeface="Arial"/>
                <a:cs typeface="Arial"/>
              </a:rPr>
              <a:t>due</a:t>
            </a:r>
            <a:r>
              <a:rPr sz="2400" spc="-340" dirty="0">
                <a:latin typeface="Arial"/>
                <a:cs typeface="Arial"/>
              </a:rPr>
              <a:t> </a:t>
            </a:r>
            <a:r>
              <a:rPr sz="2400" spc="15" dirty="0">
                <a:latin typeface="Arial"/>
                <a:cs typeface="Arial"/>
              </a:rPr>
              <a:t>to  </a:t>
            </a:r>
            <a:r>
              <a:rPr sz="2400" spc="-75" dirty="0">
                <a:latin typeface="Arial"/>
                <a:cs typeface="Arial"/>
              </a:rPr>
              <a:t>metastatic, </a:t>
            </a:r>
            <a:r>
              <a:rPr sz="2400" spc="-45" dirty="0">
                <a:latin typeface="Arial"/>
                <a:cs typeface="Arial"/>
              </a:rPr>
              <a:t>intraoral </a:t>
            </a:r>
            <a:r>
              <a:rPr sz="2400" spc="-140" dirty="0">
                <a:latin typeface="Arial"/>
                <a:cs typeface="Arial"/>
              </a:rPr>
              <a:t>squamous </a:t>
            </a:r>
            <a:r>
              <a:rPr sz="2400" spc="-75" dirty="0">
                <a:latin typeface="Arial"/>
                <a:cs typeface="Arial"/>
              </a:rPr>
              <a:t>cell</a:t>
            </a:r>
            <a:r>
              <a:rPr sz="2400" spc="-325" dirty="0">
                <a:latin typeface="Arial"/>
                <a:cs typeface="Arial"/>
              </a:rPr>
              <a:t> </a:t>
            </a:r>
            <a:r>
              <a:rPr sz="2400" spc="-150" dirty="0">
                <a:latin typeface="Arial"/>
                <a:cs typeface="Arial"/>
              </a:rPr>
              <a:t>cancer.</a:t>
            </a:r>
            <a:endParaRPr sz="2400">
              <a:latin typeface="Arial"/>
              <a:cs typeface="Arial"/>
            </a:endParaRPr>
          </a:p>
        </p:txBody>
      </p:sp>
      <p:sp>
        <p:nvSpPr>
          <p:cNvPr id="6" name="object 6"/>
          <p:cNvSpPr/>
          <p:nvPr/>
        </p:nvSpPr>
        <p:spPr>
          <a:xfrm>
            <a:off x="5029200" y="838200"/>
            <a:ext cx="3962400" cy="29718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869692" y="3581400"/>
            <a:ext cx="3226308" cy="2420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7602" y="69291"/>
            <a:ext cx="6769100" cy="635000"/>
          </a:xfrm>
          <a:prstGeom prst="rect">
            <a:avLst/>
          </a:prstGeom>
        </p:spPr>
        <p:txBody>
          <a:bodyPr vert="horz" wrap="square" lIns="0" tIns="12065" rIns="0" bIns="0" rtlCol="0">
            <a:spAutoFit/>
          </a:bodyPr>
          <a:lstStyle/>
          <a:p>
            <a:pPr marL="12700">
              <a:lnSpc>
                <a:spcPct val="100000"/>
              </a:lnSpc>
              <a:spcBef>
                <a:spcPts val="95"/>
              </a:spcBef>
            </a:pPr>
            <a:r>
              <a:rPr sz="4000" spc="-200" dirty="0"/>
              <a:t>Palpation </a:t>
            </a:r>
            <a:r>
              <a:rPr sz="4000" spc="-165" dirty="0"/>
              <a:t>of </a:t>
            </a:r>
            <a:r>
              <a:rPr sz="4000" spc="-245" dirty="0"/>
              <a:t>Epitrochlear</a:t>
            </a:r>
            <a:r>
              <a:rPr sz="4000" spc="-560" dirty="0"/>
              <a:t> </a:t>
            </a:r>
            <a:r>
              <a:rPr sz="4000" spc="-305" dirty="0"/>
              <a:t>Lymph</a:t>
            </a:r>
            <a:endParaRPr sz="4000"/>
          </a:p>
        </p:txBody>
      </p:sp>
      <p:sp>
        <p:nvSpPr>
          <p:cNvPr id="3" name="object 3"/>
          <p:cNvSpPr txBox="1"/>
          <p:nvPr/>
        </p:nvSpPr>
        <p:spPr>
          <a:xfrm>
            <a:off x="3902709" y="819022"/>
            <a:ext cx="1338580" cy="508000"/>
          </a:xfrm>
          <a:prstGeom prst="rect">
            <a:avLst/>
          </a:prstGeom>
        </p:spPr>
        <p:txBody>
          <a:bodyPr vert="horz" wrap="square" lIns="0" tIns="0" rIns="0" bIns="0" rtlCol="0">
            <a:spAutoFit/>
          </a:bodyPr>
          <a:lstStyle/>
          <a:p>
            <a:pPr>
              <a:lnSpc>
                <a:spcPts val="3795"/>
              </a:lnSpc>
            </a:pPr>
            <a:r>
              <a:rPr sz="4000" b="1" spc="-150" dirty="0">
                <a:latin typeface="Trebuchet MS"/>
                <a:cs typeface="Trebuchet MS"/>
              </a:rPr>
              <a:t>Nodes</a:t>
            </a:r>
            <a:endParaRPr sz="4000">
              <a:latin typeface="Trebuchet MS"/>
              <a:cs typeface="Trebuchet MS"/>
            </a:endParaRPr>
          </a:p>
        </p:txBody>
      </p:sp>
      <p:sp>
        <p:nvSpPr>
          <p:cNvPr id="4" name="object 4"/>
          <p:cNvSpPr/>
          <p:nvPr/>
        </p:nvSpPr>
        <p:spPr>
          <a:xfrm>
            <a:off x="685800" y="762000"/>
            <a:ext cx="7924800" cy="594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1392" y="34239"/>
            <a:ext cx="5142865" cy="697230"/>
          </a:xfrm>
          <a:prstGeom prst="rect">
            <a:avLst/>
          </a:prstGeom>
        </p:spPr>
        <p:txBody>
          <a:bodyPr vert="horz" wrap="square" lIns="0" tIns="13335" rIns="0" bIns="0" rtlCol="0">
            <a:spAutoFit/>
          </a:bodyPr>
          <a:lstStyle/>
          <a:p>
            <a:pPr marL="12700">
              <a:lnSpc>
                <a:spcPct val="100000"/>
              </a:lnSpc>
              <a:spcBef>
                <a:spcPts val="105"/>
              </a:spcBef>
            </a:pPr>
            <a:r>
              <a:rPr sz="4400" spc="-220" dirty="0"/>
              <a:t>Palpation </a:t>
            </a:r>
            <a:r>
              <a:rPr sz="4400" spc="-180" dirty="0"/>
              <a:t>of </a:t>
            </a:r>
            <a:r>
              <a:rPr sz="4400" spc="-265" dirty="0"/>
              <a:t>the</a:t>
            </a:r>
            <a:r>
              <a:rPr sz="4400" spc="-645" dirty="0"/>
              <a:t> </a:t>
            </a:r>
            <a:r>
              <a:rPr sz="4400" spc="-229" dirty="0"/>
              <a:t>Axilla</a:t>
            </a:r>
            <a:endParaRPr sz="4400"/>
          </a:p>
        </p:txBody>
      </p:sp>
      <p:sp>
        <p:nvSpPr>
          <p:cNvPr id="3" name="object 3"/>
          <p:cNvSpPr/>
          <p:nvPr/>
        </p:nvSpPr>
        <p:spPr>
          <a:xfrm>
            <a:off x="685800" y="800100"/>
            <a:ext cx="7772400" cy="58293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8600" y="228600"/>
            <a:ext cx="8686800" cy="62865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1899</Words>
  <Application>Microsoft Office PowerPoint</Application>
  <PresentationFormat>On-screen Show (4:3)</PresentationFormat>
  <Paragraphs>370</Paragraphs>
  <Slides>112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Calibri</vt:lpstr>
      <vt:lpstr>Droid Sans Fallback</vt:lpstr>
      <vt:lpstr>Impact</vt:lpstr>
      <vt:lpstr>Times New Roman</vt:lpstr>
      <vt:lpstr>Trebuchet MS</vt:lpstr>
      <vt:lpstr>Office Theme</vt:lpstr>
      <vt:lpstr>SYSTEMIC AND PHYSICAL EXAMINATION     BUSHRA IMDAD (M.PHILL FELLOW) INSTRUCTOR, SDCP, DUHS</vt:lpstr>
      <vt:lpstr>Three sections</vt:lpstr>
      <vt:lpstr>Vital Data</vt:lpstr>
      <vt:lpstr>General History</vt:lpstr>
      <vt:lpstr>History of Present Illness</vt:lpstr>
      <vt:lpstr>General examination</vt:lpstr>
      <vt:lpstr>Instruments And Equipment :</vt:lpstr>
      <vt:lpstr>Prerequisites:</vt:lpstr>
      <vt:lpstr>General examination</vt:lpstr>
      <vt:lpstr>General Appearance</vt:lpstr>
      <vt:lpstr>PowerPoint Presentation</vt:lpstr>
      <vt:lpstr>PowerPoint Presentation</vt:lpstr>
      <vt:lpstr>PowerPoint Presentation</vt:lpstr>
      <vt:lpstr>Gigantism  Dwarfism</vt:lpstr>
      <vt:lpstr>Malnutrition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Facial feature/expression/ Mood/Attitude</vt:lpstr>
      <vt:lpstr>PowerPoint Presentation</vt:lpstr>
      <vt:lpstr>PowerPoint Presentation</vt:lpstr>
      <vt:lpstr>Acromegaly</vt:lpstr>
      <vt:lpstr>Acromegaly</vt:lpstr>
      <vt:lpstr>Graves’ disease</vt:lpstr>
      <vt:lpstr>Hypothyroidism</vt:lpstr>
      <vt:lpstr>PowerPoint Presentation</vt:lpstr>
      <vt:lpstr>PowerPoint Presentation</vt:lpstr>
      <vt:lpstr>Speech And Language</vt:lpstr>
      <vt:lpstr>Position &amp; Posture</vt:lpstr>
      <vt:lpstr>PowerPoint Presentation</vt:lpstr>
      <vt:lpstr>Compulsive prostrate position Rachis disease - in order to relief the tenderness of  back muscles.</vt:lpstr>
      <vt:lpstr>Compulsive side down position in patients with one sided pleurisy or pleurorrhea</vt:lpstr>
      <vt:lpstr>Orthopnea An abnormal condition in which a person must keep the head  elevated (sit or stand) to breathe deeply or comfortably (orthopnea) or  wakes up suddenly in the middle of the night short of breath. It can be  seen in patients with lung or heart disease</vt:lpstr>
      <vt:lpstr>Squar down position It has been seen in patients with congenital heart disease</vt:lpstr>
      <vt:lpstr>PowerPoint Presentation</vt:lpstr>
      <vt:lpstr>The typical position of COPD patients</vt:lpstr>
      <vt:lpstr>Gait : a way or manner of walking Gait abnormalities describe unusual and uncontrollable  problem with walking</vt:lpstr>
      <vt:lpstr>Personal Hygiene</vt:lpstr>
      <vt:lpstr>Personal Hygiene</vt:lpstr>
      <vt:lpstr>Breath/Odor</vt:lpstr>
      <vt:lpstr>HANDS and ARMS</vt:lpstr>
      <vt:lpstr>PowerPoint Presentation</vt:lpstr>
      <vt:lpstr>PowerPoint Presentation</vt:lpstr>
      <vt:lpstr>PowerPoint Presentation</vt:lpstr>
      <vt:lpstr>Nicotine Staining</vt:lpstr>
      <vt:lpstr>HANDS</vt:lpstr>
      <vt:lpstr>PowerPoint Presentation</vt:lpstr>
      <vt:lpstr>PowerPoint Presentation</vt:lpstr>
      <vt:lpstr>PowerPoint Presentation</vt:lpstr>
      <vt:lpstr>ARMS</vt:lpstr>
      <vt:lpstr>FACE, EYES …</vt:lpstr>
      <vt:lpstr>Jaundice</vt:lpstr>
      <vt:lpstr>Pale Conjunctiva, due to severe anemia</vt:lpstr>
      <vt:lpstr>PowerPoint Presentation</vt:lpstr>
      <vt:lpstr>PowerPoint Presentation</vt:lpstr>
      <vt:lpstr>PowerPoint Presentation</vt:lpstr>
      <vt:lpstr>PowerPoint Presentation</vt:lpstr>
      <vt:lpstr>Parotid enlargement</vt:lpstr>
      <vt:lpstr>Evaluation of Frontal and Maxillary Sinuses</vt:lpstr>
      <vt:lpstr>MOUTH</vt:lpstr>
      <vt:lpstr>PowerPoint Presentation</vt:lpstr>
      <vt:lpstr>PowerPoint Presentation</vt:lpstr>
      <vt:lpstr>NECK AND CHEST</vt:lpstr>
      <vt:lpstr>PowerPoint Presentation</vt:lpstr>
      <vt:lpstr>Skin</vt:lpstr>
      <vt:lpstr>Cyanosis</vt:lpstr>
      <vt:lpstr>PowerPoint Presentation</vt:lpstr>
      <vt:lpstr>PowerPoint Presentation</vt:lpstr>
      <vt:lpstr>PowerPoint Presentation</vt:lpstr>
      <vt:lpstr>PowerPoint Presentation</vt:lpstr>
      <vt:lpstr>Discoloration</vt:lpstr>
      <vt:lpstr>Discoloration</vt:lpstr>
      <vt:lpstr>Rashes</vt:lpstr>
      <vt:lpstr>Macule</vt:lpstr>
      <vt:lpstr>Rosela</vt:lpstr>
      <vt:lpstr>Papule</vt:lpstr>
      <vt:lpstr>Maculopapulae</vt:lpstr>
      <vt:lpstr>Urticaria</vt:lpstr>
      <vt:lpstr>Herpes zoster</vt:lpstr>
      <vt:lpstr>Subcutaneous hemorrhage</vt:lpstr>
      <vt:lpstr>Spider angioma</vt:lpstr>
      <vt:lpstr>Spider angioma</vt:lpstr>
      <vt:lpstr>Edema</vt:lpstr>
      <vt:lpstr>PowerPoint Presentation</vt:lpstr>
      <vt:lpstr>Grading Edema</vt:lpstr>
      <vt:lpstr>Protruded eyeballs and periorbital edema</vt:lpstr>
      <vt:lpstr>Lymph nodes</vt:lpstr>
      <vt:lpstr>Palpating Anterior Cervical Lymph Nodes</vt:lpstr>
      <vt:lpstr>Lymph nodes of the head and neck</vt:lpstr>
      <vt:lpstr>Cervical adenopathy</vt:lpstr>
      <vt:lpstr>Palpation of Epitrochlear Lymph</vt:lpstr>
      <vt:lpstr>Palpation of the Axilla</vt:lpstr>
      <vt:lpstr>PowerPoint Presentation</vt:lpstr>
      <vt:lpstr>Left Axillary Adenopathy</vt:lpstr>
      <vt:lpstr>PowerPoint Presentation</vt:lpstr>
      <vt:lpstr>PowerPoint Presentation</vt:lpstr>
      <vt:lpstr>Lymph nodes</vt:lpstr>
      <vt:lpstr>Vital signs---pulse</vt:lpstr>
      <vt:lpstr>PowerPoint Presentation</vt:lpstr>
      <vt:lpstr>PowerPoint Presentation</vt:lpstr>
      <vt:lpstr>Vital signs---blood pressure</vt:lpstr>
      <vt:lpstr>PowerPoint Presentation</vt:lpstr>
      <vt:lpstr>PowerPoint Presentation</vt:lpstr>
      <vt:lpstr>PowerPoint Presentation</vt:lpstr>
      <vt:lpstr>The systemic examination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SYSTEMIC AND PHYSICAL EXAMINATION     BUSHRA IMDAD (M.PHILL FELLOW) INSTRUCTOR, SDCP, DUHS</dc:title>
  <cp:lastModifiedBy>Windows User</cp:lastModifiedBy>
  <cp:revision>1</cp:revision>
  <dcterms:created xsi:type="dcterms:W3CDTF">2019-11-27T17:34:34Z</dcterms:created>
  <dcterms:modified xsi:type="dcterms:W3CDTF">2019-12-06T04:51:51Z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2017-02-21T00:00:00Z</vt:filetime>
  </property>
  <property fmtid="{D5CDD505-2E9C-101B-9397-08002B2CF9AE}" pid="3" name="Creator">
    <vt:lpwstr>Microsoft® PowerPoint® 2013</vt:lpwstr>
  </property>
  <property fmtid="{D5CDD505-2E9C-101B-9397-08002B2CF9AE}" pid="4" name="LastSaved">
    <vt:filetime>2019-11-27T00:00:00Z</vt:filetime>
  </property>
</Properties>
</file>